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60" r:id="rId2"/>
    <p:sldId id="302" r:id="rId3"/>
    <p:sldId id="288" r:id="rId4"/>
    <p:sldId id="304" r:id="rId5"/>
    <p:sldId id="303" r:id="rId6"/>
    <p:sldId id="270" r:id="rId7"/>
    <p:sldId id="306" r:id="rId8"/>
    <p:sldId id="307" r:id="rId9"/>
    <p:sldId id="308" r:id="rId10"/>
    <p:sldId id="280" r:id="rId11"/>
    <p:sldId id="344" r:id="rId12"/>
    <p:sldId id="309" r:id="rId13"/>
    <p:sldId id="310" r:id="rId14"/>
    <p:sldId id="311" r:id="rId15"/>
    <p:sldId id="312" r:id="rId16"/>
    <p:sldId id="313" r:id="rId17"/>
    <p:sldId id="314" r:id="rId18"/>
    <p:sldId id="315" r:id="rId19"/>
    <p:sldId id="316" r:id="rId20"/>
    <p:sldId id="317" r:id="rId21"/>
    <p:sldId id="320" r:id="rId22"/>
    <p:sldId id="318" r:id="rId23"/>
    <p:sldId id="319" r:id="rId24"/>
    <p:sldId id="321" r:id="rId25"/>
    <p:sldId id="322" r:id="rId26"/>
    <p:sldId id="323" r:id="rId27"/>
    <p:sldId id="324" r:id="rId28"/>
    <p:sldId id="326" r:id="rId29"/>
    <p:sldId id="337" r:id="rId30"/>
    <p:sldId id="325" r:id="rId31"/>
    <p:sldId id="327" r:id="rId32"/>
    <p:sldId id="269" r:id="rId33"/>
    <p:sldId id="339" r:id="rId34"/>
    <p:sldId id="340" r:id="rId35"/>
    <p:sldId id="356" r:id="rId36"/>
    <p:sldId id="343" r:id="rId37"/>
    <p:sldId id="286" r:id="rId38"/>
    <p:sldId id="345" r:id="rId39"/>
    <p:sldId id="346" r:id="rId40"/>
    <p:sldId id="347" r:id="rId41"/>
    <p:sldId id="348" r:id="rId42"/>
    <p:sldId id="350" r:id="rId43"/>
    <p:sldId id="351" r:id="rId44"/>
    <p:sldId id="349" r:id="rId45"/>
    <p:sldId id="353" r:id="rId46"/>
    <p:sldId id="35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4D4D4D"/>
    <a:srgbClr val="666666"/>
    <a:srgbClr val="FFFFFF"/>
    <a:srgbClr val="08A3B8"/>
    <a:srgbClr val="404040"/>
    <a:srgbClr val="DFE65F"/>
    <a:srgbClr val="51BAAB"/>
    <a:srgbClr val="E8E8E8"/>
    <a:srgbClr val="FFCC00"/>
    <a:srgbClr val="A6A7A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6" autoAdjust="0"/>
    <p:restoredTop sz="77990" autoAdjust="0"/>
  </p:normalViewPr>
  <p:slideViewPr>
    <p:cSldViewPr>
      <p:cViewPr varScale="1">
        <p:scale>
          <a:sx n="70" d="100"/>
          <a:sy n="70" d="100"/>
        </p:scale>
        <p:origin x="-2196" y="-108"/>
      </p:cViewPr>
      <p:guideLst>
        <p:guide orient="horz" pos="2160"/>
        <p:guide pos="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3" d="100"/>
        <a:sy n="43"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6CC86-58EB-5F4B-A4A2-39B6E15C8016}" type="datetimeFigureOut">
              <a:rPr lang="en-US"/>
              <a:pPr/>
              <a:t>10/8/2015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D5646-A00B-3942-B201-4EB41B9B77BE}" type="slidenum">
              <a:rPr/>
              <a:pPr/>
              <a:t>‹#›</a:t>
            </a:fld>
            <a:endParaRPr lang="en-US" dirty="0"/>
          </a:p>
        </p:txBody>
      </p:sp>
    </p:spTree>
    <p:extLst>
      <p:ext uri="{BB962C8B-B14F-4D97-AF65-F5344CB8AC3E}">
        <p14:creationId xmlns:p14="http://schemas.microsoft.com/office/powerpoint/2010/main" xmlns="" val="20140798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admission.universityofcalifornia.edu/freshman/requirements/a-g-requirements/index.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doorways.ucop.edu/list/" TargetMode="External"/><Relationship Id="rId4" Type="http://schemas.openxmlformats.org/officeDocument/2006/relationships/hyperlink" Target="https://doorways.ucop.edu/list/app/home?execution=e2s1"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admission.universityofcalifornia.edu/counselors/files/apply-online-freshman-cal.pdf"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admission.universityofcalifornia.edu/counselors/files/apply-online-freshman-international.pdf" TargetMode="External"/><Relationship Id="rId4" Type="http://schemas.openxmlformats.org/officeDocument/2006/relationships/hyperlink" Target="http://admission.universityofcalifornia.edu/counselors/files/apply-online-freshman-out-of-state.pdf"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Thank you for taking time to learn</a:t>
            </a:r>
            <a:r>
              <a:rPr lang="en-US" sz="800" baseline="0" dirty="0" smtClean="0">
                <a:latin typeface="Arial" pitchFamily="34" charset="0"/>
                <a:cs typeface="Arial" pitchFamily="34" charset="0"/>
              </a:rPr>
              <a:t> about the UC admission application and revie</a:t>
            </a:r>
            <a:r>
              <a:rPr lang="en-US" sz="800" dirty="0" smtClean="0">
                <a:latin typeface="Arial" pitchFamily="34" charset="0"/>
                <a:cs typeface="Arial" pitchFamily="34" charset="0"/>
              </a:rPr>
              <a:t>w helpful tips so that applicants can best present themselves.</a:t>
            </a:r>
          </a:p>
          <a:p>
            <a:endParaRPr lang="en-US" sz="800" dirty="0" smtClean="0">
              <a:latin typeface="Arial" pitchFamily="34" charset="0"/>
              <a:cs typeface="Arial" pitchFamily="34" charset="0"/>
            </a:endParaRPr>
          </a:p>
          <a:p>
            <a:r>
              <a:rPr lang="en-US" sz="800" dirty="0" smtClean="0">
                <a:latin typeface="Arial" pitchFamily="34" charset="0"/>
                <a:cs typeface="Arial" pitchFamily="34" charset="0"/>
              </a:rPr>
              <a:t>This presentation is for students who are applying as freshmen</a:t>
            </a:r>
            <a:r>
              <a:rPr lang="en-US" sz="800" baseline="0" dirty="0" smtClean="0">
                <a:latin typeface="Arial" pitchFamily="34" charset="0"/>
                <a:cs typeface="Arial" pitchFamily="34" charset="0"/>
              </a:rPr>
              <a:t> applicants. </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To complete the UC</a:t>
            </a:r>
            <a:r>
              <a:rPr lang="en-US" sz="800" baseline="0" dirty="0" smtClean="0">
                <a:latin typeface="Arial" pitchFamily="34" charset="0"/>
                <a:cs typeface="Arial" pitchFamily="34" charset="0"/>
              </a:rPr>
              <a:t> admission application, go to: https://universityofcalifornia.edu/apply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defRPr/>
            </a:pPr>
            <a:r>
              <a:rPr lang="en-US" sz="800" dirty="0" smtClean="0">
                <a:latin typeface="Arial" pitchFamily="34" charset="0"/>
                <a:cs typeface="Arial" pitchFamily="34" charset="0"/>
              </a:rPr>
              <a:t>It is very important for students to thoroughly complete all sections of the application</a:t>
            </a:r>
            <a:r>
              <a:rPr lang="en-US" sz="800" baseline="0" dirty="0" smtClean="0">
                <a:latin typeface="Arial" pitchFamily="34" charset="0"/>
                <a:cs typeface="Arial" pitchFamily="34" charset="0"/>
              </a:rPr>
              <a:t> and to do so accurately.</a:t>
            </a:r>
            <a:r>
              <a:rPr lang="en-US" sz="800" dirty="0" smtClean="0">
                <a:latin typeface="Arial" pitchFamily="34" charset="0"/>
                <a:cs typeface="Arial" pitchFamily="34" charset="0"/>
              </a:rPr>
              <a:t> This is the students opportunity to tell the admissions staff about personal details that make each applicant unique. </a:t>
            </a:r>
          </a:p>
          <a:p>
            <a:pPr>
              <a:defRPr/>
            </a:pPr>
            <a:endParaRPr lang="en-US" sz="800" dirty="0" smtClean="0">
              <a:latin typeface="Arial" pitchFamily="34" charset="0"/>
              <a:cs typeface="Arial" pitchFamily="34" charset="0"/>
            </a:endParaRPr>
          </a:p>
          <a:p>
            <a:pPr>
              <a:defRPr/>
            </a:pPr>
            <a:r>
              <a:rPr lang="en-US" sz="800" dirty="0" smtClean="0">
                <a:latin typeface="Arial" pitchFamily="34" charset="0"/>
                <a:cs typeface="Arial" pitchFamily="34" charset="0"/>
              </a:rPr>
              <a:t>Begin by reading</a:t>
            </a:r>
            <a:r>
              <a:rPr lang="en-US" sz="800" baseline="0" dirty="0" smtClean="0">
                <a:latin typeface="Arial" pitchFamily="34" charset="0"/>
                <a:cs typeface="Arial" pitchFamily="34" charset="0"/>
              </a:rPr>
              <a:t> the statement of Application Integrity.  Click on the link on the log-in page for the application, or go to: https://admissions.universityofcalifornia.edu/docs/StatementOfIntegrity.pdf</a:t>
            </a:r>
          </a:p>
          <a:p>
            <a:pPr>
              <a:defRPr/>
            </a:pPr>
            <a:endParaRPr lang="en-US" sz="800" dirty="0" smtClean="0">
              <a:latin typeface="Arial" pitchFamily="34" charset="0"/>
              <a:cs typeface="Arial" pitchFamily="34" charset="0"/>
            </a:endParaRPr>
          </a:p>
          <a:p>
            <a:pPr>
              <a:defRPr/>
            </a:pPr>
            <a:r>
              <a:rPr lang="en-US" sz="800" b="1" u="sng" dirty="0" smtClean="0">
                <a:latin typeface="Arial" pitchFamily="34" charset="0"/>
                <a:cs typeface="Arial" pitchFamily="34" charset="0"/>
              </a:rPr>
              <a:t>Accurate Details: </a:t>
            </a:r>
          </a:p>
          <a:p>
            <a:pPr>
              <a:defRPr/>
            </a:pPr>
            <a:endParaRPr lang="en-US" sz="800" dirty="0" smtClean="0">
              <a:latin typeface="Arial" pitchFamily="34" charset="0"/>
              <a:cs typeface="Arial" pitchFamily="34" charset="0"/>
            </a:endParaRPr>
          </a:p>
          <a:p>
            <a:pPr>
              <a:buFont typeface="Arial" pitchFamily="34" charset="0"/>
              <a:buChar char="•"/>
              <a:defRPr/>
            </a:pPr>
            <a:r>
              <a:rPr lang="en-US" sz="800" dirty="0" smtClean="0">
                <a:latin typeface="Arial" pitchFamily="34" charset="0"/>
                <a:cs typeface="Arial" pitchFamily="34" charset="0"/>
              </a:rPr>
              <a:t> Academic History: MUST</a:t>
            </a:r>
            <a:r>
              <a:rPr lang="en-US" sz="800" baseline="0" dirty="0" smtClean="0">
                <a:latin typeface="Arial" pitchFamily="34" charset="0"/>
                <a:cs typeface="Arial" pitchFamily="34" charset="0"/>
              </a:rPr>
              <a:t> be accurately reported--all enrollment, every school/college, all courses and grades (especially if a course was repeated).  If a student accepts an offer of admission, UC requires official academic records to verify the information reported.</a:t>
            </a:r>
            <a:r>
              <a:rPr lang="en-US" sz="800" dirty="0" smtClean="0">
                <a:latin typeface="Arial" pitchFamily="34" charset="0"/>
                <a:cs typeface="Arial" pitchFamily="34" charset="0"/>
              </a:rPr>
              <a:t> </a:t>
            </a:r>
          </a:p>
          <a:p>
            <a:pPr>
              <a:buFont typeface="Arial" pitchFamily="34" charset="0"/>
              <a:buNone/>
              <a:defRPr/>
            </a:pPr>
            <a:endParaRPr lang="en-US" sz="800" dirty="0" smtClean="0">
              <a:latin typeface="Arial" pitchFamily="34" charset="0"/>
              <a:cs typeface="Arial" pitchFamily="34" charset="0"/>
            </a:endParaRPr>
          </a:p>
          <a:p>
            <a:pPr>
              <a:buFont typeface="Arial" pitchFamily="34" charset="0"/>
              <a:buChar char="•"/>
              <a:defRPr/>
            </a:pPr>
            <a:r>
              <a:rPr lang="en-US" sz="800" dirty="0" smtClean="0">
                <a:latin typeface="Arial" pitchFamily="34" charset="0"/>
                <a:cs typeface="Arial" pitchFamily="34" charset="0"/>
              </a:rPr>
              <a:t>“Additional Comments” box in the Academic History section</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can be used to provide detailed information or explanations about specific academic</a:t>
            </a:r>
            <a:r>
              <a:rPr lang="en-US" sz="800" baseline="0" dirty="0" smtClean="0">
                <a:latin typeface="Arial" pitchFamily="34" charset="0"/>
                <a:cs typeface="Arial" pitchFamily="34" charset="0"/>
              </a:rPr>
              <a:t> issues – declining grades, course selection issues, etc.</a:t>
            </a:r>
          </a:p>
          <a:p>
            <a:pPr>
              <a:buFont typeface="Arial" pitchFamily="34" charset="0"/>
              <a:buNone/>
              <a:defRPr/>
            </a:pPr>
            <a:endParaRPr lang="en-US" sz="800" dirty="0" smtClean="0">
              <a:latin typeface="Arial" pitchFamily="34" charset="0"/>
              <a:cs typeface="Arial" pitchFamily="34" charset="0"/>
            </a:endParaRPr>
          </a:p>
          <a:p>
            <a:pPr>
              <a:buFont typeface="Arial" pitchFamily="34" charset="0"/>
              <a:buChar char="•"/>
              <a:defRPr/>
            </a:pPr>
            <a:r>
              <a:rPr lang="en-US" sz="800" dirty="0" smtClean="0">
                <a:latin typeface="Arial" pitchFamily="34" charset="0"/>
                <a:cs typeface="Arial" pitchFamily="34" charset="0"/>
              </a:rPr>
              <a:t> Examination scores: report results for exams already</a:t>
            </a:r>
            <a:r>
              <a:rPr lang="en-US" sz="800" baseline="0" dirty="0" smtClean="0">
                <a:latin typeface="Arial" pitchFamily="34" charset="0"/>
                <a:cs typeface="Arial" pitchFamily="34" charset="0"/>
              </a:rPr>
              <a:t> completed and dates for planned exams. Students should have official score report(s) sent to ONE UC campus, and they will be shared with all campuses to which the applicant applies; exception: IELTS scores must be sent to each campus.</a:t>
            </a:r>
          </a:p>
          <a:p>
            <a:pPr>
              <a:buFont typeface="Arial" pitchFamily="34" charset="0"/>
              <a:buNone/>
              <a:defRPr/>
            </a:pPr>
            <a:endParaRPr lang="en-US" sz="800" baseline="0" dirty="0" smtClean="0">
              <a:latin typeface="Arial" pitchFamily="34" charset="0"/>
              <a:cs typeface="Arial" pitchFamily="34" charset="0"/>
            </a:endParaRPr>
          </a:p>
          <a:p>
            <a:pPr>
              <a:buFont typeface="Arial" pitchFamily="34" charset="0"/>
              <a:buChar char="•"/>
              <a:defRPr/>
            </a:pPr>
            <a:r>
              <a:rPr lang="en-US" sz="800" baseline="0" dirty="0" smtClean="0">
                <a:latin typeface="Arial" pitchFamily="34" charset="0"/>
                <a:cs typeface="Arial" pitchFamily="34" charset="0"/>
              </a:rPr>
              <a:t> Do not use the College Board’s “score choice” function. Report all scores – UC will only use the highest SAT total score from one test date or the highest composite score from the ACT Plus Writing  from one test date – as lower scores will not disadvantage an applicant in the UC review process.</a:t>
            </a:r>
          </a:p>
          <a:p>
            <a:pPr>
              <a:buFont typeface="Arial" pitchFamily="34" charset="0"/>
              <a:buNone/>
              <a:defRPr/>
            </a:pPr>
            <a:endParaRPr lang="en-US" sz="800" baseline="0" dirty="0" smtClean="0">
              <a:latin typeface="Arial" pitchFamily="34" charset="0"/>
              <a:cs typeface="Arial" pitchFamily="34" charset="0"/>
            </a:endParaRPr>
          </a:p>
          <a:p>
            <a:pPr>
              <a:buFont typeface="Arial" pitchFamily="34" charset="0"/>
              <a:buChar char="•"/>
              <a:defRPr/>
            </a:pPr>
            <a:r>
              <a:rPr lang="en-US" sz="800" dirty="0" smtClean="0">
                <a:latin typeface="Arial" pitchFamily="34" charset="0"/>
                <a:cs typeface="Arial" pitchFamily="34" charset="0"/>
              </a:rPr>
              <a:t> As</a:t>
            </a:r>
            <a:r>
              <a:rPr lang="en-US" sz="800" baseline="0" dirty="0" smtClean="0">
                <a:latin typeface="Arial" pitchFamily="34" charset="0"/>
                <a:cs typeface="Arial" pitchFamily="34" charset="0"/>
              </a:rPr>
              <a:t> a reminder, SAT Subject Test scores are not required however some campuses/programs </a:t>
            </a:r>
            <a:r>
              <a:rPr lang="en-US" sz="800" dirty="0" smtClean="0">
                <a:latin typeface="Arial" pitchFamily="34" charset="0"/>
                <a:cs typeface="Arial" pitchFamily="34" charset="0"/>
              </a:rPr>
              <a:t>recommended specific Subject Tests, to learn which do, go to:</a:t>
            </a:r>
            <a:r>
              <a:rPr lang="en-US" sz="800" baseline="0" dirty="0" smtClean="0">
                <a:latin typeface="Arial" pitchFamily="34" charset="0"/>
                <a:cs typeface="Arial" pitchFamily="34" charset="0"/>
              </a:rPr>
              <a:t> </a:t>
            </a:r>
            <a:r>
              <a:rPr lang="en-US" sz="800" dirty="0" smtClean="0">
                <a:solidFill>
                  <a:schemeClr val="accent3"/>
                </a:solidFill>
                <a:latin typeface="Arial" pitchFamily="34" charset="0"/>
                <a:cs typeface="Arial" pitchFamily="34" charset="0"/>
              </a:rPr>
              <a:t>admission.universityofcalifornia.edu/freshman/requirements/examination-requirement/SAT-subject-tests/index.html	</a:t>
            </a:r>
          </a:p>
          <a:p>
            <a:pPr>
              <a:buFont typeface="Arial" pitchFamily="34" charset="0"/>
              <a:buNone/>
              <a:defRPr/>
            </a:pPr>
            <a:endParaRPr lang="en-US" sz="800" dirty="0" smtClean="0">
              <a:solidFill>
                <a:srgbClr val="000092"/>
              </a:solidFill>
              <a:latin typeface="Arial" pitchFamily="34" charset="0"/>
              <a:cs typeface="Arial" pitchFamily="34" charset="0"/>
            </a:endParaRPr>
          </a:p>
          <a:p>
            <a:pPr marL="0" marR="0" lvl="1"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solidFill>
                  <a:srgbClr val="000092"/>
                </a:solidFill>
                <a:latin typeface="Arial" pitchFamily="34" charset="0"/>
                <a:cs typeface="Arial" pitchFamily="34" charset="0"/>
              </a:rPr>
              <a:t> </a:t>
            </a:r>
            <a:r>
              <a:rPr lang="en-US" sz="800" dirty="0" smtClean="0">
                <a:latin typeface="Arial" pitchFamily="34" charset="0"/>
                <a:cs typeface="Arial" pitchFamily="34" charset="0"/>
              </a:rPr>
              <a:t>Activities/Awards: Use the Worksheet in the Quick-start guide for applying to UC</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brochure</a:t>
            </a:r>
            <a:endParaRPr lang="en-US" sz="800" baseline="0" dirty="0" smtClean="0">
              <a:latin typeface="Arial" pitchFamily="34" charset="0"/>
              <a:cs typeface="Arial" pitchFamily="34" charset="0"/>
            </a:endParaRPr>
          </a:p>
          <a:p>
            <a:pPr marL="0" marR="0" lvl="1"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800" baseline="0" dirty="0" smtClean="0">
                <a:latin typeface="Arial" pitchFamily="34" charset="0"/>
                <a:cs typeface="Arial" pitchFamily="34" charset="0"/>
              </a:rPr>
              <a:t>  For California students (U.S. citizens and permanent residents): admission.universityofcalifornia.edu/counselors/files/apply-online-freshman-cal.pdf</a:t>
            </a:r>
          </a:p>
          <a:p>
            <a:pPr marL="0" marR="0" lvl="1"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800" dirty="0" smtClean="0">
                <a:latin typeface="Arial" pitchFamily="34" charset="0"/>
                <a:cs typeface="Arial" pitchFamily="34" charset="0"/>
              </a:rPr>
              <a:t> </a:t>
            </a:r>
            <a:r>
              <a:rPr lang="en-US" sz="800" baseline="0" dirty="0" smtClean="0">
                <a:latin typeface="Arial" pitchFamily="34" charset="0"/>
                <a:cs typeface="Arial" pitchFamily="34" charset="0"/>
              </a:rPr>
              <a:t> For Out of State students (U.S. citizens and permanent residents): admission.universityofcalifornia.edu/counselors/files/apply-online-freshman-out-of-state.pdf</a:t>
            </a:r>
            <a:endParaRPr lang="en-US" sz="800" dirty="0" smtClean="0">
              <a:latin typeface="Arial" pitchFamily="34" charset="0"/>
              <a:cs typeface="Arial" pitchFamily="34" charset="0"/>
            </a:endParaRPr>
          </a:p>
          <a:p>
            <a:pPr>
              <a:buFont typeface="Arial" pitchFamily="34" charset="0"/>
              <a:buNone/>
              <a:defRPr/>
            </a:pPr>
            <a:r>
              <a:rPr lang="en-US" sz="800" dirty="0" smtClean="0">
                <a:latin typeface="Arial" pitchFamily="34" charset="0"/>
                <a:cs typeface="Arial" pitchFamily="34" charset="0"/>
              </a:rPr>
              <a:t>  For</a:t>
            </a:r>
            <a:r>
              <a:rPr lang="en-US" sz="800" baseline="0" dirty="0" smtClean="0">
                <a:latin typeface="Arial" pitchFamily="34" charset="0"/>
                <a:cs typeface="Arial" pitchFamily="34" charset="0"/>
              </a:rPr>
              <a:t> International students (non U.S. citizens on with a Visa (or planned Visa) status): admission.universityofcalifornia.edu/counselors/files/apply-online-freshman-international.pdf</a:t>
            </a:r>
          </a:p>
          <a:p>
            <a:pPr>
              <a:buFont typeface="Arial" pitchFamily="34" charset="0"/>
              <a:buNone/>
              <a:defRPr/>
            </a:pPr>
            <a:endParaRPr lang="en-US" sz="800" dirty="0" smtClean="0">
              <a:latin typeface="Arial" pitchFamily="34" charset="0"/>
              <a:cs typeface="Arial" pitchFamily="34" charset="0"/>
            </a:endParaRPr>
          </a:p>
          <a:p>
            <a:pPr marL="628650" lvl="1" indent="-171450">
              <a:buFontTx/>
              <a:buChar char="-"/>
              <a:defRPr/>
            </a:pPr>
            <a:r>
              <a:rPr lang="en-US" sz="800" dirty="0" smtClean="0">
                <a:latin typeface="Arial" pitchFamily="34" charset="0"/>
                <a:cs typeface="Arial" pitchFamily="34" charset="0"/>
              </a:rPr>
              <a:t>Don’t use</a:t>
            </a:r>
            <a:r>
              <a:rPr lang="en-US" sz="800" baseline="0" dirty="0" smtClean="0">
                <a:latin typeface="Arial" pitchFamily="34" charset="0"/>
                <a:cs typeface="Arial" pitchFamily="34" charset="0"/>
              </a:rPr>
              <a:t> acronyms for</a:t>
            </a:r>
            <a:r>
              <a:rPr lang="en-US" sz="800" dirty="0" smtClean="0">
                <a:latin typeface="Arial" pitchFamily="34" charset="0"/>
                <a:cs typeface="Arial" pitchFamily="34" charset="0"/>
              </a:rPr>
              <a:t> names of clubs or awards:  Spell them out and explain your level of involvement.</a:t>
            </a:r>
          </a:p>
          <a:p>
            <a:pPr marL="628650" lvl="1" indent="-171450">
              <a:buFontTx/>
              <a:buChar char="-"/>
              <a:defRPr/>
            </a:pPr>
            <a:r>
              <a:rPr lang="en-US" sz="800" dirty="0" smtClean="0">
                <a:latin typeface="Arial" pitchFamily="34" charset="0"/>
                <a:cs typeface="Arial" pitchFamily="34" charset="0"/>
              </a:rPr>
              <a:t>Don’t list the same activity in multiple areas (for instance listing Honors Society in “Awards and Honors” and “Extracurricular Activities”), but make sure the</a:t>
            </a:r>
            <a:r>
              <a:rPr lang="en-US" sz="800" baseline="0" dirty="0" smtClean="0">
                <a:latin typeface="Arial" pitchFamily="34" charset="0"/>
                <a:cs typeface="Arial" pitchFamily="34" charset="0"/>
              </a:rPr>
              <a:t> most important</a:t>
            </a:r>
            <a:r>
              <a:rPr lang="en-US" sz="800" dirty="0" smtClean="0">
                <a:latin typeface="Arial" pitchFamily="34" charset="0"/>
                <a:cs typeface="Arial" pitchFamily="34" charset="0"/>
              </a:rPr>
              <a:t> activities are reflected in some way.</a:t>
            </a:r>
          </a:p>
          <a:p>
            <a:pPr marL="628650" lvl="1" indent="-171450">
              <a:buFontTx/>
              <a:buChar char="-"/>
              <a:defRPr/>
            </a:pPr>
            <a:r>
              <a:rPr lang="en-US" sz="800" dirty="0" smtClean="0">
                <a:latin typeface="Arial" pitchFamily="34" charset="0"/>
                <a:cs typeface="Arial" pitchFamily="34" charset="0"/>
              </a:rPr>
              <a:t>If the</a:t>
            </a:r>
            <a:r>
              <a:rPr lang="en-US" sz="800" baseline="0" dirty="0" smtClean="0">
                <a:latin typeface="Arial" pitchFamily="34" charset="0"/>
                <a:cs typeface="Arial" pitchFamily="34" charset="0"/>
              </a:rPr>
              <a:t> applicant, for example,</a:t>
            </a:r>
            <a:r>
              <a:rPr lang="en-US" sz="800" dirty="0" smtClean="0">
                <a:latin typeface="Arial" pitchFamily="34" charset="0"/>
                <a:cs typeface="Arial" pitchFamily="34" charset="0"/>
              </a:rPr>
              <a:t> takes care of siblings or in other ways support their family which does not allow them to take part in as many activities outside let UC readers know in the personal statement. We understand that students are gaining valuable life experience and consider that as part of our comprehensive review. </a:t>
            </a:r>
          </a:p>
          <a:p>
            <a:pPr marL="628650" lvl="1" indent="-171450">
              <a:buFontTx/>
              <a:buChar char="-"/>
              <a:defRPr/>
            </a:pPr>
            <a:endParaRPr lang="en-US" sz="800" dirty="0" smtClean="0">
              <a:latin typeface="Arial" pitchFamily="34" charset="0"/>
              <a:cs typeface="Arial" pitchFamily="34" charset="0"/>
            </a:endParaRPr>
          </a:p>
          <a:p>
            <a:pPr marL="171450" lvl="0" indent="-171450">
              <a:buFontTx/>
              <a:buNone/>
              <a:defRPr/>
            </a:pPr>
            <a:r>
              <a:rPr lang="en-US" sz="800" dirty="0" smtClean="0">
                <a:latin typeface="Arial" pitchFamily="34" charset="0"/>
                <a:cs typeface="Arial" pitchFamily="34" charset="0"/>
              </a:rPr>
              <a:t>UC does verify information that</a:t>
            </a:r>
            <a:r>
              <a:rPr lang="en-US" sz="800" baseline="0" dirty="0" smtClean="0">
                <a:latin typeface="Arial" pitchFamily="34" charset="0"/>
                <a:cs typeface="Arial" pitchFamily="34" charset="0"/>
              </a:rPr>
              <a:t> students report on the application. It is critical that students do not misrepresent or falsify information as this is a serious offense and will result in serious consequences. Honesty is the best policy.</a:t>
            </a:r>
            <a:endParaRPr lang="en-US" sz="800" dirty="0" smtClean="0">
              <a:latin typeface="Arial" pitchFamily="34" charset="0"/>
              <a:cs typeface="Arial" pitchFamily="34" charset="0"/>
            </a:endParaRP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buFontTx/>
              <a:buChar char="•"/>
            </a:pPr>
            <a:r>
              <a:rPr lang="en-US" dirty="0" smtClean="0">
                <a:latin typeface="Arial" pitchFamily="34" charset="0"/>
              </a:rPr>
              <a:t> </a:t>
            </a:r>
            <a:r>
              <a:rPr lang="en-US" sz="800" dirty="0" smtClean="0">
                <a:latin typeface="Arial" pitchFamily="34" charset="0"/>
                <a:cs typeface="Arial" pitchFamily="34" charset="0"/>
              </a:rPr>
              <a:t>Students must</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carefully complete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the entire application:</a:t>
            </a:r>
          </a:p>
          <a:p>
            <a:pPr marL="628650" lvl="1" indent="-171450">
              <a:buFontTx/>
              <a:buChar char="-"/>
            </a:pPr>
            <a:r>
              <a:rPr lang="en-US" sz="800" dirty="0" smtClean="0">
                <a:latin typeface="Arial" pitchFamily="34" charset="0"/>
                <a:cs typeface="Arial" pitchFamily="34" charset="0"/>
              </a:rPr>
              <a:t>Contact information --- including an email</a:t>
            </a:r>
            <a:r>
              <a:rPr lang="en-US" sz="800" baseline="0" dirty="0" smtClean="0">
                <a:latin typeface="Arial" pitchFamily="34" charset="0"/>
                <a:cs typeface="Arial" pitchFamily="34" charset="0"/>
              </a:rPr>
              <a:t> address which UC will use to communicate with the applicant</a:t>
            </a:r>
          </a:p>
          <a:p>
            <a:pPr marL="1085850" lvl="2" indent="-171450">
              <a:buFontTx/>
              <a:buChar char="-"/>
            </a:pPr>
            <a:r>
              <a:rPr lang="en-US" sz="800" baseline="0" dirty="0" smtClean="0">
                <a:latin typeface="Arial" pitchFamily="34" charset="0"/>
                <a:cs typeface="Arial" pitchFamily="34" charset="0"/>
              </a:rPr>
              <a:t>Students can also provide a phone number where they can receive text messages from the campuses</a:t>
            </a:r>
          </a:p>
          <a:p>
            <a:pPr marL="628650" lvl="1" indent="-171450">
              <a:buFontTx/>
              <a:buChar char="-"/>
            </a:pPr>
            <a:r>
              <a:rPr lang="en-US" sz="800" dirty="0" smtClean="0">
                <a:latin typeface="Arial" pitchFamily="34" charset="0"/>
                <a:cs typeface="Arial" pitchFamily="34" charset="0"/>
              </a:rPr>
              <a:t>Family background</a:t>
            </a:r>
            <a:r>
              <a:rPr lang="en-US" sz="800" baseline="0" dirty="0" smtClean="0">
                <a:latin typeface="Arial" pitchFamily="34" charset="0"/>
                <a:cs typeface="Arial" pitchFamily="34" charset="0"/>
              </a:rPr>
              <a:t> information is optional but may be helpful for UC to understand the context of resources and opportunities available to the student</a:t>
            </a:r>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pPr>
              <a:buFontTx/>
              <a:buChar char="•"/>
            </a:pPr>
            <a:r>
              <a:rPr lang="en-US" sz="800" dirty="0" smtClean="0">
                <a:latin typeface="Arial" pitchFamily="34" charset="0"/>
                <a:cs typeface="Arial" pitchFamily="34" charset="0"/>
              </a:rPr>
              <a:t> Campus selection: Make decisions wisely, apply broadly.</a:t>
            </a:r>
            <a:r>
              <a:rPr lang="en-US" sz="800" baseline="0" dirty="0" smtClean="0">
                <a:latin typeface="Arial" pitchFamily="34" charset="0"/>
                <a:cs typeface="Arial" pitchFamily="34" charset="0"/>
              </a:rPr>
              <a:t> </a:t>
            </a:r>
            <a:r>
              <a:rPr lang="en-US" sz="800" kern="1200" dirty="0" smtClean="0">
                <a:solidFill>
                  <a:schemeClr val="tx1"/>
                </a:solidFill>
                <a:latin typeface="Arial" panose="020B0604020202020204" pitchFamily="34" charset="0"/>
                <a:ea typeface="+mn-ea"/>
                <a:cs typeface="Arial" panose="020B0604020202020204" pitchFamily="34" charset="0"/>
              </a:rPr>
              <a:t>Information on each UC campus can be found at: admission.universityofcalifornia.edu/campuses/index.html.</a:t>
            </a:r>
          </a:p>
          <a:p>
            <a:endParaRPr lang="en-US" sz="800" dirty="0" smtClean="0">
              <a:latin typeface="Arial" pitchFamily="34" charset="0"/>
              <a:cs typeface="Arial" pitchFamily="34" charset="0"/>
            </a:endParaRPr>
          </a:p>
          <a:p>
            <a:pPr>
              <a:buFontTx/>
              <a:buChar char="•"/>
            </a:pPr>
            <a:r>
              <a:rPr lang="en-US" sz="800" dirty="0" smtClean="0">
                <a:latin typeface="Arial" pitchFamily="34" charset="0"/>
                <a:cs typeface="Arial" pitchFamily="34" charset="0"/>
              </a:rPr>
              <a:t> Major selection: Applying with</a:t>
            </a:r>
            <a:r>
              <a:rPr lang="en-US" sz="800" baseline="0" dirty="0" smtClean="0">
                <a:latin typeface="Arial" pitchFamily="34" charset="0"/>
                <a:cs typeface="Arial" pitchFamily="34" charset="0"/>
              </a:rPr>
              <a:t> an undeclared/undecided major (where applicable) is perfectly acceptable if an applicant is unsure—perhaps they have many interest that have not yet been narrowed down to one; the personal statement or additional comment box is an appropriate place to discuss. </a:t>
            </a:r>
          </a:p>
          <a:p>
            <a:pPr>
              <a:buFontTx/>
              <a:buNone/>
            </a:pPr>
            <a:endParaRPr lang="en-US" sz="800" baseline="0" dirty="0" smtClean="0">
              <a:latin typeface="Arial" pitchFamily="34" charset="0"/>
              <a:cs typeface="Arial" pitchFamily="34" charset="0"/>
            </a:endParaRPr>
          </a:p>
          <a:p>
            <a:pPr lvl="0">
              <a:buFontTx/>
              <a:buChar char="•"/>
            </a:pPr>
            <a:r>
              <a:rPr lang="en-US" sz="800" baseline="0" dirty="0" smtClean="0">
                <a:latin typeface="Arial" pitchFamily="34" charset="0"/>
                <a:cs typeface="Arial" pitchFamily="34" charset="0"/>
              </a:rPr>
              <a:t> If, on the other hand, an applicant is sure of their intended major, tell us about how the </a:t>
            </a:r>
            <a:r>
              <a:rPr lang="en-US" sz="800" dirty="0" smtClean="0">
                <a:latin typeface="Arial" pitchFamily="34" charset="0"/>
                <a:cs typeface="Arial" pitchFamily="34" charset="0"/>
              </a:rPr>
              <a:t>interest</a:t>
            </a:r>
            <a:r>
              <a:rPr lang="en-US" sz="800" baseline="0" dirty="0" smtClean="0">
                <a:latin typeface="Arial" pitchFamily="34" charset="0"/>
                <a:cs typeface="Arial" pitchFamily="34" charset="0"/>
              </a:rPr>
              <a:t> developed (courses, activities, volunteer work and/or employment related to the major). In either case, any insight provided </a:t>
            </a:r>
            <a:r>
              <a:rPr lang="en-US" sz="800" dirty="0" smtClean="0">
                <a:latin typeface="Arial" pitchFamily="34" charset="0"/>
                <a:cs typeface="Arial" pitchFamily="34" charset="0"/>
              </a:rPr>
              <a:t>helps</a:t>
            </a:r>
            <a:r>
              <a:rPr lang="en-US" sz="800" baseline="0" dirty="0" smtClean="0">
                <a:latin typeface="Arial" pitchFamily="34" charset="0"/>
                <a:cs typeface="Arial" pitchFamily="34" charset="0"/>
              </a:rPr>
              <a:t> UC </a:t>
            </a:r>
            <a:r>
              <a:rPr lang="en-US" sz="800" dirty="0" smtClean="0">
                <a:latin typeface="Arial" pitchFamily="34" charset="0"/>
                <a:cs typeface="Arial" pitchFamily="34" charset="0"/>
              </a:rPr>
              <a:t>admissions staff to better understand choices the student has made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and helps provide context for the student’s achievements or extracurricular activities.</a:t>
            </a:r>
          </a:p>
          <a:p>
            <a:pPr>
              <a:buFontTx/>
              <a:buChar char="•"/>
            </a:pPr>
            <a:endParaRPr lang="en-US" sz="800" dirty="0" smtClean="0">
              <a:latin typeface="Arial" pitchFamily="34" charset="0"/>
              <a:cs typeface="Arial" pitchFamily="34" charset="0"/>
            </a:endParaRPr>
          </a:p>
          <a:p>
            <a:pPr lvl="0">
              <a:buFontTx/>
              <a:buChar char="•"/>
            </a:pP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A fee waiver to apply to up to four campuses,</a:t>
            </a:r>
            <a:r>
              <a:rPr lang="en-US" sz="800" baseline="0" dirty="0" smtClean="0">
                <a:latin typeface="Arial" pitchFamily="34" charset="0"/>
                <a:cs typeface="Arial" pitchFamily="34" charset="0"/>
              </a:rPr>
              <a:t> is</a:t>
            </a:r>
            <a:r>
              <a:rPr lang="en-US" sz="800" dirty="0" smtClean="0">
                <a:latin typeface="Arial" pitchFamily="34" charset="0"/>
                <a:cs typeface="Arial" pitchFamily="34" charset="0"/>
              </a:rPr>
              <a:t> available online as </a:t>
            </a:r>
            <a:r>
              <a:rPr lang="en-US" sz="800" u="sng" dirty="0" smtClean="0">
                <a:latin typeface="Arial" pitchFamily="34" charset="0"/>
                <a:cs typeface="Arial" pitchFamily="34" charset="0"/>
              </a:rPr>
              <a:t>part</a:t>
            </a:r>
            <a:r>
              <a:rPr lang="en-US" sz="800" dirty="0" smtClean="0">
                <a:latin typeface="Arial" pitchFamily="34" charset="0"/>
                <a:cs typeface="Arial" pitchFamily="34" charset="0"/>
              </a:rPr>
              <a:t> of the application, for applicants who meet the qualification criteria.  More information</a:t>
            </a:r>
            <a:r>
              <a:rPr lang="en-US" sz="800" baseline="0" dirty="0" smtClean="0">
                <a:latin typeface="Arial" pitchFamily="34" charset="0"/>
                <a:cs typeface="Arial" pitchFamily="34" charset="0"/>
              </a:rPr>
              <a:t> is provided on Slide 42.</a:t>
            </a:r>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pPr>
              <a:buFontTx/>
              <a:buChar char="•"/>
            </a:pPr>
            <a:r>
              <a:rPr lang="en-US" sz="800" dirty="0" smtClean="0">
                <a:latin typeface="Arial" pitchFamily="34" charset="0"/>
                <a:cs typeface="Arial" pitchFamily="34" charset="0"/>
              </a:rPr>
              <a:t> The application will automatically save information when “next” or “log-out” is clicked, but not when the</a:t>
            </a:r>
            <a:r>
              <a:rPr lang="en-US" sz="800" baseline="0" dirty="0" smtClean="0">
                <a:latin typeface="Arial" pitchFamily="34" charset="0"/>
                <a:cs typeface="Arial" pitchFamily="34" charset="0"/>
              </a:rPr>
              <a:t> browser is closed </a:t>
            </a:r>
            <a:r>
              <a:rPr lang="en-US" sz="800" dirty="0" smtClean="0">
                <a:latin typeface="Arial" pitchFamily="34" charset="0"/>
                <a:cs typeface="Arial" pitchFamily="34" charset="0"/>
              </a:rPr>
              <a:t>without clicking next or log-out; there is a 30-minute inactivity period after</a:t>
            </a:r>
            <a:r>
              <a:rPr lang="en-US" sz="800" baseline="0" dirty="0" smtClean="0">
                <a:latin typeface="Arial" pitchFamily="34" charset="0"/>
                <a:cs typeface="Arial" pitchFamily="34" charset="0"/>
              </a:rPr>
              <a:t> which</a:t>
            </a:r>
            <a:r>
              <a:rPr lang="en-US" sz="800" dirty="0" smtClean="0">
                <a:latin typeface="Arial" pitchFamily="34" charset="0"/>
                <a:cs typeface="Arial" pitchFamily="34" charset="0"/>
              </a:rPr>
              <a:t> the application system will automatically</a:t>
            </a:r>
            <a:r>
              <a:rPr lang="en-US" sz="800" baseline="0" dirty="0" smtClean="0">
                <a:latin typeface="Arial" pitchFamily="34" charset="0"/>
                <a:cs typeface="Arial" pitchFamily="34" charset="0"/>
              </a:rPr>
              <a:t> log-out.</a:t>
            </a:r>
            <a:endParaRPr lang="en-US" sz="800" dirty="0" smtClean="0">
              <a:latin typeface="Arial" pitchFamily="34" charset="0"/>
              <a:cs typeface="Arial" pitchFamily="34" charset="0"/>
            </a:endParaRP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19075" indent="-219075" eaLnBrk="1" hangingPunct="1">
              <a:defRPr/>
            </a:pPr>
            <a:r>
              <a:rPr lang="en-US" sz="800" b="1" u="sng" dirty="0" smtClean="0">
                <a:latin typeface="Arial" pitchFamily="34" charset="0"/>
                <a:cs typeface="Arial" pitchFamily="34" charset="0"/>
              </a:rPr>
              <a:t>Create Your Account</a:t>
            </a:r>
          </a:p>
          <a:p>
            <a:pPr marL="219075" indent="-219075" eaLnBrk="1" hangingPunct="1">
              <a:buFontTx/>
              <a:buChar char="•"/>
              <a:defRPr/>
            </a:pPr>
            <a:r>
              <a:rPr lang="en-US" sz="800" dirty="0" smtClean="0">
                <a:latin typeface="Arial" pitchFamily="34" charset="0"/>
                <a:cs typeface="Arial" pitchFamily="34" charset="0"/>
              </a:rPr>
              <a:t>New users must enter a unique e-mail address and password </a:t>
            </a:r>
          </a:p>
          <a:p>
            <a:pPr marL="219075" indent="-219075" eaLnBrk="1" hangingPunct="1">
              <a:buFontTx/>
              <a:buChar char="•"/>
              <a:defRPr/>
            </a:pPr>
            <a:r>
              <a:rPr lang="en-US" sz="800" dirty="0" smtClean="0">
                <a:latin typeface="Arial" pitchFamily="34" charset="0"/>
                <a:cs typeface="Arial" pitchFamily="34" charset="0"/>
              </a:rPr>
              <a:t>Applicants will use this same account if they apply</a:t>
            </a:r>
            <a:r>
              <a:rPr lang="en-US" sz="800" baseline="0" dirty="0" smtClean="0">
                <a:latin typeface="Arial" pitchFamily="34" charset="0"/>
                <a:cs typeface="Arial" pitchFamily="34" charset="0"/>
              </a:rPr>
              <a:t> again in the future</a:t>
            </a:r>
            <a:endParaRPr lang="en-US" sz="800" dirty="0" smtClean="0">
              <a:latin typeface="Arial" pitchFamily="34" charset="0"/>
              <a:cs typeface="Arial" pitchFamily="34" charset="0"/>
            </a:endParaRPr>
          </a:p>
          <a:p>
            <a:pPr marL="219075" indent="-219075" eaLnBrk="1" hangingPunct="1">
              <a:buFontTx/>
              <a:buChar char="•"/>
              <a:defRPr/>
            </a:pPr>
            <a:r>
              <a:rPr lang="en-US" sz="800" dirty="0" smtClean="0">
                <a:latin typeface="Arial" pitchFamily="34" charset="0"/>
                <a:cs typeface="Arial" pitchFamily="34" charset="0"/>
              </a:rPr>
              <a:t>If the</a:t>
            </a:r>
            <a:r>
              <a:rPr lang="en-US" sz="800" baseline="0" dirty="0" smtClean="0">
                <a:latin typeface="Arial" pitchFamily="34" charset="0"/>
                <a:cs typeface="Arial" pitchFamily="34" charset="0"/>
              </a:rPr>
              <a:t> students</a:t>
            </a:r>
            <a:r>
              <a:rPr lang="en-US" sz="800" dirty="0" smtClean="0">
                <a:latin typeface="Arial" pitchFamily="34" charset="0"/>
                <a:cs typeface="Arial" pitchFamily="34" charset="0"/>
              </a:rPr>
              <a:t> family has multiple applicants or has future applicants, different e-mail addresses must be used for each applicant</a:t>
            </a:r>
          </a:p>
          <a:p>
            <a:pPr marL="219075" indent="-219075" eaLnBrk="1" hangingPunct="1">
              <a:buFontTx/>
              <a:buChar char="•"/>
              <a:defRPr/>
            </a:pPr>
            <a:r>
              <a:rPr lang="en-US" sz="800" dirty="0" smtClean="0">
                <a:latin typeface="Arial" pitchFamily="34" charset="0"/>
                <a:cs typeface="Arial" pitchFamily="34" charset="0"/>
              </a:rPr>
              <a:t>Passwords must be at least eight characters (and must have a combination of uppercase and lowercase letters, numbers and/or symbols)</a:t>
            </a:r>
          </a:p>
          <a:p>
            <a:pPr marL="219075" indent="-219075" eaLnBrk="1" hangingPunct="1">
              <a:buFontTx/>
              <a:buChar char="•"/>
              <a:defRPr/>
            </a:pPr>
            <a:r>
              <a:rPr lang="en-US" sz="800" dirty="0" smtClean="0">
                <a:latin typeface="Arial" pitchFamily="34" charset="0"/>
                <a:cs typeface="Arial" pitchFamily="34" charset="0"/>
              </a:rPr>
              <a:t>Create a secret question/answer combination that will be easily remembered </a:t>
            </a:r>
          </a:p>
          <a:p>
            <a:pPr marL="219075" indent="-219075" eaLnBrk="1" hangingPunct="1">
              <a:buFontTx/>
              <a:buChar char="•"/>
              <a:defRPr/>
            </a:pPr>
            <a:r>
              <a:rPr lang="en-US" sz="800" dirty="0" smtClean="0">
                <a:latin typeface="Arial" pitchFamily="34" charset="0"/>
                <a:cs typeface="Arial" pitchFamily="34" charset="0"/>
              </a:rPr>
              <a:t>Be sure to keep login information safe</a:t>
            </a:r>
          </a:p>
          <a:p>
            <a:pPr marL="219075" indent="-219075" eaLnBrk="1" hangingPunct="1">
              <a:buFontTx/>
              <a:buChar char="•"/>
              <a:defRPr/>
            </a:pPr>
            <a:r>
              <a:rPr lang="en-US" sz="800" dirty="0" smtClean="0">
                <a:latin typeface="Arial" pitchFamily="34" charset="0"/>
                <a:cs typeface="Arial" pitchFamily="34" charset="0"/>
              </a:rPr>
              <a:t>Once “Create An Account” is complete, an e-mail confirming the start of your application will be sent</a:t>
            </a:r>
          </a:p>
          <a:p>
            <a:pPr marL="219075" indent="-219075" eaLnBrk="1" hangingPunct="1">
              <a:buFontTx/>
              <a:buChar char="•"/>
              <a:defRPr/>
            </a:pPr>
            <a:r>
              <a:rPr lang="en-US" sz="800" dirty="0" smtClean="0">
                <a:latin typeface="Arial" pitchFamily="34" charset="0"/>
                <a:cs typeface="Arial" pitchFamily="34" charset="0"/>
              </a:rPr>
              <a:t>Campuses use e-mail to send critical, time-sensitive correspondence to applicants, so provide an e-mail address that is</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checked regularly and will</a:t>
            </a:r>
            <a:r>
              <a:rPr lang="en-US" sz="800" baseline="0" dirty="0" smtClean="0">
                <a:latin typeface="Arial" pitchFamily="34" charset="0"/>
                <a:cs typeface="Arial" pitchFamily="34" charset="0"/>
              </a:rPr>
              <a:t> be </a:t>
            </a:r>
            <a:r>
              <a:rPr lang="en-US" sz="800" dirty="0" smtClean="0">
                <a:latin typeface="Arial" pitchFamily="34" charset="0"/>
                <a:cs typeface="Arial" pitchFamily="34" charset="0"/>
              </a:rPr>
              <a:t>kept until enrolling in college </a:t>
            </a:r>
          </a:p>
          <a:p>
            <a:pPr marL="219075" indent="-219075" eaLnBrk="1" hangingPunct="1">
              <a:buFontTx/>
              <a:buChar char="•"/>
              <a:defRPr/>
            </a:pPr>
            <a:r>
              <a:rPr lang="en-US" sz="800" dirty="0" smtClean="0">
                <a:latin typeface="Arial" pitchFamily="34" charset="0"/>
                <a:cs typeface="Arial" pitchFamily="34" charset="0"/>
              </a:rPr>
              <a:t>Remember to adjust e-mail filters to accept mail from UC addresses</a:t>
            </a:r>
            <a:endParaRPr lang="en-US" sz="800" b="1" u="sng" dirty="0" smtClean="0">
              <a:latin typeface="Arial" pitchFamily="34" charset="0"/>
              <a:cs typeface="Arial" pitchFamily="34" charset="0"/>
            </a:endParaRPr>
          </a:p>
          <a:p>
            <a:pPr eaLnBrk="1" hangingPunct="1">
              <a:defRPr/>
            </a:pPr>
            <a:endParaRPr lang="en-US" sz="800" b="1" u="sng" dirty="0" smtClean="0">
              <a:latin typeface="Arial" pitchFamily="34" charset="0"/>
              <a:cs typeface="Arial" pitchFamily="34" charset="0"/>
            </a:endParaRPr>
          </a:p>
          <a:p>
            <a:pPr eaLnBrk="1" hangingPunct="1">
              <a:defRPr/>
            </a:pPr>
            <a:r>
              <a:rPr lang="en-US" sz="800" b="1" u="sng" dirty="0" smtClean="0">
                <a:latin typeface="Arial" pitchFamily="34" charset="0"/>
                <a:cs typeface="Arial" pitchFamily="34" charset="0"/>
              </a:rPr>
              <a:t>Review</a:t>
            </a:r>
          </a:p>
          <a:p>
            <a:pPr marL="171450" indent="-171450" eaLnBrk="1" hangingPunct="1">
              <a:buFont typeface="Arial" panose="020B0604020202020204" pitchFamily="34" charset="0"/>
              <a:buChar char="•"/>
              <a:defRPr/>
            </a:pPr>
            <a:r>
              <a:rPr lang="en-US" sz="800" b="0" u="none" dirty="0" smtClean="0">
                <a:latin typeface="Arial" pitchFamily="34" charset="0"/>
                <a:cs typeface="Arial" pitchFamily="34" charset="0"/>
              </a:rPr>
              <a:t>Statement of Integrity </a:t>
            </a:r>
            <a:r>
              <a:rPr lang="en-US" sz="800" b="1" u="none" dirty="0" smtClean="0">
                <a:latin typeface="Arial" pitchFamily="34" charset="0"/>
                <a:cs typeface="Arial" pitchFamily="34" charset="0"/>
              </a:rPr>
              <a:t>before</a:t>
            </a:r>
            <a:r>
              <a:rPr lang="en-US" sz="800" b="0" u="none" baseline="0" dirty="0" smtClean="0">
                <a:latin typeface="Arial" pitchFamily="34" charset="0"/>
                <a:cs typeface="Arial" pitchFamily="34" charset="0"/>
              </a:rPr>
              <a:t> starting the application</a:t>
            </a:r>
            <a:endParaRPr lang="en-US" sz="800" b="0" u="none" dirty="0" smtClean="0">
              <a:latin typeface="Arial" pitchFamily="34" charset="0"/>
              <a:cs typeface="Arial" pitchFamily="34" charset="0"/>
            </a:endParaRPr>
          </a:p>
          <a:p>
            <a:pPr eaLnBrk="1" hangingPunct="1">
              <a:buFontTx/>
              <a:buChar char="•"/>
              <a:defRPr/>
            </a:pPr>
            <a:r>
              <a:rPr lang="en-US" sz="800" dirty="0" smtClean="0">
                <a:latin typeface="Arial" pitchFamily="34" charset="0"/>
                <a:cs typeface="Arial" pitchFamily="34" charset="0"/>
              </a:rPr>
              <a:t>  Common questions on each page</a:t>
            </a:r>
          </a:p>
          <a:p>
            <a:pPr eaLnBrk="1" hangingPunct="1">
              <a:buFontTx/>
              <a:buChar char="•"/>
              <a:defRPr/>
            </a:pPr>
            <a:r>
              <a:rPr lang="en-US" sz="800" dirty="0" smtClean="0">
                <a:latin typeface="Arial" pitchFamily="34" charset="0"/>
                <a:cs typeface="Arial" pitchFamily="34" charset="0"/>
              </a:rPr>
              <a:t>  Open/closed majors  </a:t>
            </a:r>
          </a:p>
          <a:p>
            <a:pPr eaLnBrk="1" hangingPunct="1">
              <a:buFontTx/>
              <a:buChar char="•"/>
              <a:defRPr/>
            </a:pPr>
            <a:r>
              <a:rPr lang="en-US" sz="800" dirty="0" smtClean="0">
                <a:latin typeface="Arial" pitchFamily="34" charset="0"/>
                <a:cs typeface="Arial" pitchFamily="34" charset="0"/>
              </a:rPr>
              <a:t>  Downloadable “Apply Online to UC” brochure</a:t>
            </a:r>
          </a:p>
          <a:p>
            <a:pPr eaLnBrk="1" hangingPunct="1">
              <a:defRPr/>
            </a:pPr>
            <a:endParaRPr lang="en-US" sz="800" u="sng" dirty="0" smtClean="0">
              <a:latin typeface="Arial" pitchFamily="34" charset="0"/>
              <a:cs typeface="Arial" pitchFamily="34" charset="0"/>
            </a:endParaRPr>
          </a:p>
          <a:p>
            <a:pPr eaLnBrk="1" hangingPunct="1">
              <a:defRPr/>
            </a:pPr>
            <a:r>
              <a:rPr lang="en-US" sz="800" b="1" u="sng" dirty="0" smtClean="0">
                <a:latin typeface="Arial" pitchFamily="34" charset="0"/>
                <a:cs typeface="Arial" pitchFamily="34" charset="0"/>
              </a:rPr>
              <a:t>Log In</a:t>
            </a:r>
          </a:p>
          <a:p>
            <a:pPr eaLnBrk="1" hangingPunct="1">
              <a:buFontTx/>
              <a:buChar char="•"/>
              <a:defRPr/>
            </a:pPr>
            <a:r>
              <a:rPr lang="en-US" sz="800" dirty="0" smtClean="0">
                <a:latin typeface="Arial" pitchFamily="34" charset="0"/>
                <a:cs typeface="Arial" pitchFamily="34" charset="0"/>
              </a:rPr>
              <a:t>  First-time users start by clicking “New Account”</a:t>
            </a:r>
          </a:p>
          <a:p>
            <a:pPr eaLnBrk="1" hangingPunct="1">
              <a:buFontTx/>
              <a:buChar char="•"/>
              <a:defRPr/>
            </a:pPr>
            <a:r>
              <a:rPr lang="en-US" sz="800" dirty="0" smtClean="0">
                <a:latin typeface="Arial" pitchFamily="34" charset="0"/>
                <a:cs typeface="Arial" pitchFamily="34" charset="0"/>
              </a:rPr>
              <a:t>  On return visits, enter e-mail and password information under “Sign In”</a:t>
            </a:r>
          </a:p>
          <a:p>
            <a:pPr marL="219075" indent="-219075" eaLnBrk="1" hangingPunct="1">
              <a:defRPr/>
            </a:pPr>
            <a:endParaRPr lang="en-US" dirty="0" smtClean="0"/>
          </a:p>
        </p:txBody>
      </p:sp>
      <p:sp>
        <p:nvSpPr>
          <p:cNvPr id="4" name="Slide Number Placeholder 3"/>
          <p:cNvSpPr>
            <a:spLocks noGrp="1"/>
          </p:cNvSpPr>
          <p:nvPr>
            <p:ph type="sldNum" sz="quarter" idx="10"/>
          </p:nvPr>
        </p:nvSpPr>
        <p:spPr/>
        <p:txBody>
          <a:bodyPr/>
          <a:lstStyle/>
          <a:p>
            <a:fld id="{3C2D5646-A00B-3942-B201-4EB41B9B77BE}" type="slidenum">
              <a: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Navigating the Application</a:t>
            </a:r>
            <a:endParaRPr lang="en-US" sz="800" b="1" u="sng" dirty="0" smtClean="0">
              <a:solidFill>
                <a:srgbClr val="FF3300"/>
              </a:solidFill>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The highlighted step on the progress bar shows the current</a:t>
            </a:r>
            <a:r>
              <a:rPr lang="en-US" sz="800" baseline="0" dirty="0" smtClean="0">
                <a:latin typeface="Arial" pitchFamily="34" charset="0"/>
                <a:cs typeface="Arial" pitchFamily="34" charset="0"/>
              </a:rPr>
              <a:t> section of the application the student is working on</a:t>
            </a: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Each page has an “Inside This Section” and “Questions” area</a:t>
            </a:r>
          </a:p>
          <a:p>
            <a:pPr eaLnBrk="1" hangingPunct="1">
              <a:buFontTx/>
              <a:buChar char="•"/>
            </a:pPr>
            <a:r>
              <a:rPr lang="en-US" sz="800" dirty="0" smtClean="0">
                <a:latin typeface="Arial" pitchFamily="34" charset="0"/>
                <a:cs typeface="Arial" pitchFamily="34" charset="0"/>
              </a:rPr>
              <a:t>  Use the “Next” and “Previous” buttons on the bottom of the page to save and move through the application.  Don’t use the browser navigation (i.e. Internet Explorer, Firefox, Safari)</a:t>
            </a:r>
          </a:p>
          <a:p>
            <a:pPr eaLnBrk="1" hangingPunct="1">
              <a:buFontTx/>
              <a:buChar char="•"/>
            </a:pPr>
            <a:r>
              <a:rPr lang="en-US" sz="800" dirty="0" smtClean="0">
                <a:latin typeface="Arial" pitchFamily="34" charset="0"/>
                <a:cs typeface="Arial" pitchFamily="34" charset="0"/>
              </a:rPr>
              <a:t>  After the first step has been completed, “Start Application,” click on any of the top navigation boxes or steps in “Inside This Section” to move to the next step or jump ahead</a:t>
            </a:r>
          </a:p>
          <a:p>
            <a:pPr eaLnBrk="1" hangingPunct="1">
              <a:buFontTx/>
              <a:buChar char="•"/>
            </a:pPr>
            <a:r>
              <a:rPr lang="en-US" sz="800" dirty="0" smtClean="0">
                <a:latin typeface="Arial" pitchFamily="34" charset="0"/>
                <a:cs typeface="Arial" pitchFamily="34" charset="0"/>
              </a:rPr>
              <a:t>  Navigating to another page will save your work</a:t>
            </a:r>
          </a:p>
          <a:p>
            <a:pPr eaLnBrk="1" hangingPunct="1">
              <a:buFontTx/>
              <a:buChar char="•"/>
            </a:pPr>
            <a:r>
              <a:rPr lang="en-US" sz="800" dirty="0" smtClean="0">
                <a:latin typeface="Arial" pitchFamily="34" charset="0"/>
                <a:cs typeface="Arial" pitchFamily="34" charset="0"/>
              </a:rPr>
              <a:t>  If account information (e-mail, name, date of birth), needs to be changed/corrected</a:t>
            </a:r>
            <a:r>
              <a:rPr lang="en-US" sz="800" baseline="0" dirty="0" smtClean="0">
                <a:latin typeface="Arial" pitchFamily="34" charset="0"/>
                <a:cs typeface="Arial" pitchFamily="34" charset="0"/>
              </a:rPr>
              <a:t> this </a:t>
            </a:r>
            <a:r>
              <a:rPr lang="en-US" sz="800" dirty="0" smtClean="0">
                <a:latin typeface="Arial" pitchFamily="34" charset="0"/>
                <a:cs typeface="Arial" pitchFamily="34" charset="0"/>
              </a:rPr>
              <a:t>can be</a:t>
            </a:r>
            <a:r>
              <a:rPr lang="en-US" sz="800" baseline="0" dirty="0" smtClean="0">
                <a:latin typeface="Arial" pitchFamily="34" charset="0"/>
                <a:cs typeface="Arial" pitchFamily="34" charset="0"/>
              </a:rPr>
              <a:t> done</a:t>
            </a:r>
            <a:r>
              <a:rPr lang="en-US" sz="800" dirty="0" smtClean="0">
                <a:latin typeface="Arial" pitchFamily="34" charset="0"/>
                <a:cs typeface="Arial" pitchFamily="34" charset="0"/>
              </a:rPr>
              <a:t> this in “My UC application” section</a:t>
            </a:r>
            <a:r>
              <a:rPr lang="en-US" sz="800" baseline="0" dirty="0" smtClean="0">
                <a:latin typeface="Arial" pitchFamily="34" charset="0"/>
                <a:cs typeface="Arial" pitchFamily="34" charset="0"/>
              </a:rPr>
              <a:t> at the top</a:t>
            </a: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“Sign Out” stores the information entered</a:t>
            </a: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b="1" dirty="0" smtClean="0">
                <a:latin typeface="Arial" pitchFamily="34" charset="0"/>
                <a:cs typeface="Arial" pitchFamily="34" charset="0"/>
              </a:rPr>
              <a:t>Term:</a:t>
            </a:r>
            <a:r>
              <a:rPr lang="en-US" sz="800" b="1" baseline="0" dirty="0" smtClean="0">
                <a:latin typeface="Arial" pitchFamily="34" charset="0"/>
                <a:cs typeface="Arial" pitchFamily="34" charset="0"/>
              </a:rPr>
              <a:t> </a:t>
            </a:r>
            <a:r>
              <a:rPr lang="en-US" sz="800" b="0" baseline="0" dirty="0" smtClean="0">
                <a:latin typeface="Arial" pitchFamily="34" charset="0"/>
                <a:cs typeface="Arial" pitchFamily="34" charset="0"/>
              </a:rPr>
              <a:t>Select the term for which you are applying for admission to UC. Note: most campuses and majors are open for the fall term only. It is important to review which programs will be available during the term in which you intend to apply. </a:t>
            </a:r>
          </a:p>
          <a:p>
            <a:endParaRPr lang="en-US" sz="800" b="0" baseline="0" dirty="0" smtClean="0">
              <a:latin typeface="Arial" pitchFamily="34" charset="0"/>
              <a:cs typeface="Arial" pitchFamily="34" charset="0"/>
            </a:endParaRPr>
          </a:p>
          <a:p>
            <a:r>
              <a:rPr lang="en-US" sz="800" b="1" baseline="0" dirty="0" smtClean="0">
                <a:latin typeface="Arial" pitchFamily="34" charset="0"/>
                <a:cs typeface="Arial" pitchFamily="34" charset="0"/>
              </a:rPr>
              <a:t>Level</a:t>
            </a:r>
            <a:r>
              <a:rPr lang="en-US" sz="800" b="0" baseline="0" dirty="0" smtClean="0">
                <a:latin typeface="Arial" pitchFamily="34" charset="0"/>
                <a:cs typeface="Arial" pitchFamily="34" charset="0"/>
              </a:rPr>
              <a:t>: Be sure to select the appropriate level for which you are applying. </a:t>
            </a:r>
            <a:r>
              <a:rPr lang="en-US" sz="800" b="0" i="0" kern="1200" dirty="0" smtClean="0">
                <a:solidFill>
                  <a:schemeClr val="tx1"/>
                </a:solidFill>
                <a:latin typeface="Arial" pitchFamily="34" charset="0"/>
                <a:ea typeface="+mn-ea"/>
                <a:cs typeface="Arial" pitchFamily="34" charset="0"/>
              </a:rPr>
              <a:t>You</a:t>
            </a:r>
            <a:r>
              <a:rPr lang="en-US" sz="800" b="0" i="0" kern="1200" baseline="0" dirty="0" smtClean="0">
                <a:solidFill>
                  <a:schemeClr val="tx1"/>
                </a:solidFill>
                <a:latin typeface="Arial" pitchFamily="34" charset="0"/>
                <a:ea typeface="+mn-ea"/>
                <a:cs typeface="Arial" pitchFamily="34" charset="0"/>
              </a:rPr>
              <a:t> are </a:t>
            </a:r>
            <a:r>
              <a:rPr lang="en-US" sz="800" b="0" i="0" kern="1200" dirty="0" smtClean="0">
                <a:solidFill>
                  <a:schemeClr val="tx1"/>
                </a:solidFill>
                <a:latin typeface="Arial" pitchFamily="34" charset="0"/>
                <a:ea typeface="+mn-ea"/>
                <a:cs typeface="Arial" pitchFamily="34" charset="0"/>
              </a:rPr>
              <a:t>a freshman applicant if you're currently in high school or have graduated from high school, but not enrolled in a regular session at a college or university after high school graduation (with the exception of the summer term immediately following high school</a:t>
            </a:r>
            <a:r>
              <a:rPr lang="en-US" sz="800" b="0" i="0" kern="1200" baseline="0" dirty="0" smtClean="0">
                <a:solidFill>
                  <a:schemeClr val="tx1"/>
                </a:solidFill>
                <a:latin typeface="Arial" pitchFamily="34" charset="0"/>
                <a:ea typeface="+mn-ea"/>
                <a:cs typeface="Arial" pitchFamily="34" charset="0"/>
              </a:rPr>
              <a:t> graduation)</a:t>
            </a:r>
            <a:r>
              <a:rPr lang="en-US" sz="800" b="0" i="0" kern="1200" dirty="0" smtClean="0">
                <a:solidFill>
                  <a:schemeClr val="tx1"/>
                </a:solidFill>
                <a:latin typeface="Arial" pitchFamily="34" charset="0"/>
                <a:ea typeface="+mn-ea"/>
                <a:cs typeface="Arial" pitchFamily="34" charset="0"/>
              </a:rPr>
              <a:t>.</a:t>
            </a:r>
            <a:r>
              <a:rPr lang="en-US" sz="800" b="0" baseline="0" dirty="0" smtClean="0">
                <a:latin typeface="Arial" pitchFamily="34" charset="0"/>
                <a:cs typeface="Arial" pitchFamily="34" charset="0"/>
              </a:rPr>
              <a:t> </a:t>
            </a:r>
            <a:endParaRPr lang="en-US" sz="8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Citizenship</a:t>
            </a:r>
          </a:p>
          <a:p>
            <a:pPr eaLnBrk="1" hangingPunct="1">
              <a:buFontTx/>
              <a:buChar char="•"/>
            </a:pPr>
            <a:r>
              <a:rPr lang="en-US" sz="800" dirty="0" smtClean="0">
                <a:latin typeface="Arial" pitchFamily="34" charset="0"/>
                <a:cs typeface="Arial" pitchFamily="34" charset="0"/>
              </a:rPr>
              <a:t> You must select a country of citizenship or “No Selection” in the country drop-down.</a:t>
            </a:r>
          </a:p>
          <a:p>
            <a:pPr eaLnBrk="1" hangingPunct="1">
              <a:buFontTx/>
              <a:buChar char="•"/>
            </a:pPr>
            <a:r>
              <a:rPr lang="en-US" sz="800" dirty="0" smtClean="0">
                <a:latin typeface="Arial" pitchFamily="34" charset="0"/>
                <a:cs typeface="Arial" pitchFamily="34" charset="0"/>
              </a:rPr>
              <a:t> Applicants who choose a country other than the United States will have follow-up questions on permanent residency and/or visa status (students who choose “No Selection” will not have follow-up questions).</a:t>
            </a:r>
          </a:p>
          <a:p>
            <a:pPr eaLnBrk="1" hangingPunct="1">
              <a:buFontTx/>
              <a:buChar char="•"/>
            </a:pPr>
            <a:endParaRPr lang="en-US" sz="800" dirty="0" smtClean="0">
              <a:latin typeface="Arial" pitchFamily="34" charset="0"/>
              <a:cs typeface="Arial" pitchFamily="34" charset="0"/>
            </a:endParaRPr>
          </a:p>
          <a:p>
            <a:pPr eaLnBrk="1" hangingPunct="1">
              <a:buFontTx/>
              <a:buNone/>
            </a:pPr>
            <a:r>
              <a:rPr lang="en-US" sz="800" b="1" u="sng" dirty="0" smtClean="0">
                <a:latin typeface="Arial" pitchFamily="34" charset="0"/>
                <a:cs typeface="Arial" pitchFamily="34" charset="0"/>
              </a:rPr>
              <a:t>Undocumented Students</a:t>
            </a:r>
          </a:p>
          <a:p>
            <a:pPr eaLnBrk="1" hangingPunct="1">
              <a:buFont typeface="Arial" pitchFamily="34" charset="0"/>
              <a:buChar char="•"/>
            </a:pPr>
            <a:r>
              <a:rPr lang="en-US" sz="800" b="0" u="none" dirty="0" smtClean="0">
                <a:latin typeface="Arial" pitchFamily="34" charset="0"/>
                <a:cs typeface="Arial" pitchFamily="34" charset="0"/>
              </a:rPr>
              <a:t> For</a:t>
            </a:r>
            <a:r>
              <a:rPr lang="en-US" sz="800" b="0" u="none" baseline="0" dirty="0" smtClean="0">
                <a:latin typeface="Arial" pitchFamily="34" charset="0"/>
                <a:cs typeface="Arial" pitchFamily="34" charset="0"/>
              </a:rPr>
              <a:t> country of citizenship, select “No Selection” and do not enter a social security number. </a:t>
            </a:r>
            <a:endParaRPr lang="en-US" sz="800" b="0" u="none" dirty="0" smtClean="0">
              <a:latin typeface="Arial" pitchFamily="34" charset="0"/>
              <a:cs typeface="Arial" pitchFamily="34" charset="0"/>
            </a:endParaRPr>
          </a:p>
          <a:p>
            <a:pPr>
              <a:buFontTx/>
              <a:buChar char="•"/>
            </a:pPr>
            <a:endParaRPr lang="en-US" sz="800" baseline="0" dirty="0" smtClean="0">
              <a:latin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u="sng" dirty="0" smtClean="0">
                <a:latin typeface="Arial" pitchFamily="34" charset="0"/>
                <a:cs typeface="Arial" pitchFamily="34" charset="0"/>
              </a:rPr>
              <a:t>Social Security Number (SSN)</a:t>
            </a:r>
            <a:endParaRPr lang="en-US" sz="800" baseline="0" dirty="0" smtClean="0">
              <a:latin typeface="Arial" pitchFamily="34" charset="0"/>
            </a:endParaRPr>
          </a:p>
          <a:p>
            <a:pPr>
              <a:buFontTx/>
              <a:buChar char="•"/>
            </a:pPr>
            <a:r>
              <a:rPr lang="en-US" sz="800" baseline="0" dirty="0" smtClean="0">
                <a:latin typeface="Arial" pitchFamily="34" charset="0"/>
              </a:rPr>
              <a:t> </a:t>
            </a:r>
            <a:r>
              <a:rPr lang="en-US" sz="800" baseline="0" dirty="0" smtClean="0">
                <a:latin typeface="Arial" pitchFamily="34" charset="0"/>
                <a:cs typeface="Arial" pitchFamily="34" charset="0"/>
              </a:rPr>
              <a:t>All applicants who have a social security number (SSN) are required to enter it here. </a:t>
            </a:r>
          </a:p>
          <a:p>
            <a:pPr>
              <a:buFontTx/>
              <a:buChar char="•"/>
            </a:pPr>
            <a:r>
              <a:rPr lang="en-US" sz="800" b="1" baseline="0" dirty="0" smtClean="0">
                <a:latin typeface="Arial" pitchFamily="34" charset="0"/>
                <a:cs typeface="Arial" pitchFamily="34" charset="0"/>
              </a:rPr>
              <a:t> </a:t>
            </a:r>
            <a:r>
              <a:rPr lang="en-US" sz="800" b="1" dirty="0" smtClean="0">
                <a:latin typeface="Arial" pitchFamily="34" charset="0"/>
                <a:cs typeface="Arial" pitchFamily="34" charset="0"/>
              </a:rPr>
              <a:t>Deferred Action for Childhood Arrivals (DACA)</a:t>
            </a:r>
          </a:p>
          <a:p>
            <a:r>
              <a:rPr lang="en-US" sz="800" b="0" dirty="0" smtClean="0">
                <a:latin typeface="Arial" pitchFamily="34" charset="0"/>
                <a:cs typeface="Arial" pitchFamily="34" charset="0"/>
              </a:rPr>
              <a:t>	Enter a valid</a:t>
            </a:r>
            <a:r>
              <a:rPr lang="en-US" sz="800" b="0" baseline="0" dirty="0" smtClean="0">
                <a:latin typeface="Arial" pitchFamily="34" charset="0"/>
                <a:cs typeface="Arial" pitchFamily="34" charset="0"/>
              </a:rPr>
              <a:t> SSN, SSN for work purposes, or ITIN if available. Otherwise, leave it blank. </a:t>
            </a:r>
            <a:endParaRPr lang="en-US" sz="800" b="0" dirty="0" smtClean="0">
              <a:latin typeface="Arial" pitchFamily="34" charset="0"/>
              <a:cs typeface="Arial" pitchFamily="34" charset="0"/>
            </a:endParaRPr>
          </a:p>
          <a:p>
            <a:pPr>
              <a:buFontTx/>
              <a:buNone/>
            </a:pPr>
            <a:endParaRPr lang="en-US" sz="800" dirty="0" smtClean="0">
              <a:latin typeface="Arial" pitchFamily="34" charset="0"/>
              <a:cs typeface="Arial" pitchFamily="34" charset="0"/>
            </a:endParaRPr>
          </a:p>
          <a:p>
            <a:pPr>
              <a:buFontTx/>
              <a:buChar char="•"/>
            </a:pPr>
            <a:r>
              <a:rPr lang="en-US" sz="800" dirty="0" smtClean="0">
                <a:latin typeface="Arial" pitchFamily="34" charset="0"/>
                <a:cs typeface="Arial" pitchFamily="34" charset="0"/>
              </a:rPr>
              <a:t> If an applicant does not have a SSN, he/she may skip that item. </a:t>
            </a:r>
          </a:p>
          <a:p>
            <a:pPr marL="0" marR="0" indent="0" algn="l" defTabSz="4572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cs typeface="Arial" pitchFamily="34" charset="0"/>
              </a:rPr>
              <a:t> We use the SSN to accurately and reliably merge test</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scores and</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the Federal</a:t>
            </a:r>
            <a:r>
              <a:rPr lang="en-US" sz="800" baseline="0" dirty="0" smtClean="0">
                <a:latin typeface="Arial" pitchFamily="34" charset="0"/>
                <a:cs typeface="Arial" pitchFamily="34" charset="0"/>
              </a:rPr>
              <a:t> financial aid application</a:t>
            </a:r>
            <a:r>
              <a:rPr lang="en-US" sz="800" dirty="0" smtClean="0">
                <a:latin typeface="Arial" pitchFamily="34" charset="0"/>
                <a:cs typeface="Arial" pitchFamily="34" charset="0"/>
              </a:rPr>
              <a:t> with the admission application.</a:t>
            </a:r>
          </a:p>
          <a:p>
            <a:pPr marL="0" marR="0" indent="0" algn="l" defTabSz="457200" rtl="0" eaLnBrk="1" fontAlgn="auto" latinLnBrk="0" hangingPunct="1">
              <a:lnSpc>
                <a:spcPct val="100000"/>
              </a:lnSpc>
              <a:spcBef>
                <a:spcPts val="0"/>
              </a:spcBef>
              <a:spcAft>
                <a:spcPts val="0"/>
              </a:spcAft>
              <a:buClrTx/>
              <a:buSzTx/>
              <a:buFontTx/>
              <a:buChar char="•"/>
              <a:tabLst/>
              <a:defRPr/>
            </a:pP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SSN,</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SSN for work purposes</a:t>
            </a:r>
            <a:r>
              <a:rPr lang="en-US" sz="800" baseline="0" dirty="0" smtClean="0">
                <a:latin typeface="Arial" pitchFamily="34" charset="0"/>
                <a:cs typeface="Arial" pitchFamily="34" charset="0"/>
              </a:rPr>
              <a:t> and ITIN numbers are</a:t>
            </a:r>
            <a:r>
              <a:rPr lang="en-US" sz="800" dirty="0" smtClean="0">
                <a:latin typeface="Arial" pitchFamily="34" charset="0"/>
                <a:cs typeface="Arial" pitchFamily="34" charset="0"/>
              </a:rPr>
              <a:t> encrypted and kept secure.</a:t>
            </a:r>
          </a:p>
        </p:txBody>
      </p:sp>
      <p:sp>
        <p:nvSpPr>
          <p:cNvPr id="4" name="Slide Number Placeholder 3"/>
          <p:cNvSpPr>
            <a:spLocks noGrp="1"/>
          </p:cNvSpPr>
          <p:nvPr>
            <p:ph type="sldNum" sz="quarter" idx="10"/>
          </p:nvPr>
        </p:nvSpPr>
        <p:spPr/>
        <p:txBody>
          <a:bodyPr/>
          <a:lstStyle/>
          <a:p>
            <a:fld id="{3C2D5646-A00B-3942-B201-4EB41B9B77BE}" type="slidenum">
              <a: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r>
              <a:rPr lang="en-US" sz="800" b="1" u="sng" dirty="0" smtClean="0">
                <a:latin typeface="Arial" pitchFamily="34" charset="0"/>
                <a:cs typeface="Arial" pitchFamily="34" charset="0"/>
              </a:rPr>
              <a:t>Choosing a Major</a:t>
            </a:r>
          </a:p>
          <a:p>
            <a:pPr eaLnBrk="1" hangingPunct="1">
              <a:buFontTx/>
              <a:buChar char="•"/>
            </a:pPr>
            <a:r>
              <a:rPr lang="en-US" sz="800" dirty="0" smtClean="0">
                <a:latin typeface="Arial" pitchFamily="34" charset="0"/>
                <a:cs typeface="Arial" pitchFamily="34" charset="0"/>
              </a:rPr>
              <a:t> Applicants must select a major for each campus to</a:t>
            </a:r>
            <a:r>
              <a:rPr lang="en-US" sz="800" baseline="0" dirty="0" smtClean="0">
                <a:latin typeface="Arial" pitchFamily="34" charset="0"/>
                <a:cs typeface="Arial" pitchFamily="34" charset="0"/>
              </a:rPr>
              <a:t> which they are applying.</a:t>
            </a:r>
          </a:p>
          <a:p>
            <a:pPr marL="0" marR="0" indent="0" algn="l" defTabSz="4572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cs typeface="Arial" pitchFamily="34" charset="0"/>
              </a:rPr>
              <a:t> The online application displays which majors are open/closed to the</a:t>
            </a:r>
            <a:r>
              <a:rPr lang="en-US" sz="800" baseline="0" dirty="0" smtClean="0">
                <a:latin typeface="Arial" pitchFamily="34" charset="0"/>
                <a:cs typeface="Arial" pitchFamily="34" charset="0"/>
              </a:rPr>
              <a:t> specific</a:t>
            </a:r>
            <a:r>
              <a:rPr lang="en-US" sz="800" dirty="0" smtClean="0">
                <a:latin typeface="Arial" pitchFamily="34" charset="0"/>
                <a:cs typeface="Arial" pitchFamily="34" charset="0"/>
              </a:rPr>
              <a:t> applicant level.</a:t>
            </a:r>
          </a:p>
          <a:p>
            <a:pPr marL="0" marR="0" indent="0" algn="l" defTabSz="4572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cs typeface="Arial" pitchFamily="34" charset="0"/>
              </a:rPr>
              <a:t> Hovering</a:t>
            </a:r>
            <a:r>
              <a:rPr lang="en-US" sz="800" baseline="0" dirty="0" smtClean="0">
                <a:latin typeface="Arial" pitchFamily="34" charset="0"/>
                <a:cs typeface="Arial" pitchFamily="34" charset="0"/>
              </a:rPr>
              <a:t> over</a:t>
            </a:r>
            <a:r>
              <a:rPr lang="en-US" sz="800" dirty="0" smtClean="0">
                <a:latin typeface="Arial" pitchFamily="34" charset="0"/>
                <a:cs typeface="Arial" pitchFamily="34" charset="0"/>
              </a:rPr>
              <a:t> certain colleges/majors will cause additional information to appear (e.g. For “major closed,” it might recommend that the major is only open to junior</a:t>
            </a:r>
            <a:r>
              <a:rPr lang="en-US" sz="800" baseline="0" dirty="0" smtClean="0">
                <a:latin typeface="Arial" pitchFamily="34" charset="0"/>
                <a:cs typeface="Arial" pitchFamily="34" charset="0"/>
              </a:rPr>
              <a:t> level </a:t>
            </a:r>
            <a:r>
              <a:rPr lang="en-US" sz="800" dirty="0" smtClean="0">
                <a:latin typeface="Arial" pitchFamily="34" charset="0"/>
                <a:cs typeface="Arial" pitchFamily="34" charset="0"/>
              </a:rPr>
              <a:t>students and the student should apply to a different major).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Examples:</a:t>
            </a:r>
            <a:r>
              <a:rPr lang="en-US" sz="800" baseline="0" dirty="0" smtClean="0">
                <a:latin typeface="Arial" pitchFamily="34" charset="0"/>
                <a:cs typeface="Arial" pitchFamily="34" charset="0"/>
              </a:rPr>
              <a:t> At UC Berkeley, freshmen cannot apply directly into the Haas School of Business – select the College of Letters and Science with an undeclared or pre-business major (for either option your application will be reviewed in the same way); At UC Los Angeles, freshmen cannot apply directly to the Film/Television major--select the College of Letters and Science with an undeclared.  </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cs typeface="Arial" pitchFamily="34" charset="0"/>
              </a:rPr>
              <a:t>These programs (and others like them at other UC campuses) are only open to junior level students. Students who enroll at the University can apply for admission into the major program during their sophomore year of college.</a:t>
            </a:r>
            <a:endParaRPr lang="en-US" sz="800" dirty="0" smtClean="0">
              <a:latin typeface="Arial" pitchFamily="34" charset="0"/>
              <a:cs typeface="Arial" pitchFamily="34" charset="0"/>
            </a:endParaRPr>
          </a:p>
          <a:p>
            <a:pPr eaLnBrk="1" hangingPunct="1">
              <a:buFontTx/>
              <a:buNone/>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Select an alternate major, if available (the choice</a:t>
            </a:r>
            <a:r>
              <a:rPr lang="en-US" sz="800" baseline="0" dirty="0" smtClean="0">
                <a:latin typeface="Arial" pitchFamily="34" charset="0"/>
                <a:cs typeface="Arial" pitchFamily="34" charset="0"/>
              </a:rPr>
              <a:t> for an </a:t>
            </a:r>
            <a:r>
              <a:rPr lang="en-US" sz="800" dirty="0" smtClean="0">
                <a:latin typeface="Arial" pitchFamily="34" charset="0"/>
                <a:cs typeface="Arial" pitchFamily="34" charset="0"/>
              </a:rPr>
              <a:t>alternate major</a:t>
            </a:r>
            <a:r>
              <a:rPr lang="en-US" sz="800" baseline="0" dirty="0" smtClean="0">
                <a:latin typeface="Arial" pitchFamily="34" charset="0"/>
                <a:cs typeface="Arial" pitchFamily="34" charset="0"/>
              </a:rPr>
              <a:t> is </a:t>
            </a:r>
            <a:r>
              <a:rPr lang="en-US" sz="800" dirty="0" smtClean="0">
                <a:latin typeface="Arial" pitchFamily="34" charset="0"/>
                <a:cs typeface="Arial" pitchFamily="34" charset="0"/>
              </a:rPr>
              <a:t>not available</a:t>
            </a:r>
            <a:r>
              <a:rPr lang="en-US" sz="800" baseline="0" dirty="0" smtClean="0">
                <a:latin typeface="Arial" pitchFamily="34" charset="0"/>
                <a:cs typeface="Arial" pitchFamily="34" charset="0"/>
              </a:rPr>
              <a:t> at every campus</a:t>
            </a:r>
            <a:r>
              <a:rPr lang="en-US" sz="800" dirty="0" smtClean="0">
                <a:latin typeface="Arial" pitchFamily="34" charset="0"/>
                <a:cs typeface="Arial" pitchFamily="34" charset="0"/>
              </a:rPr>
              <a:t>), or select “No Alternate Major” at bottom of the list </a:t>
            </a:r>
            <a:r>
              <a:rPr lang="en-US" sz="800" dirty="0" smtClean="0">
                <a:latin typeface="Arial" pitchFamily="34" charset="0"/>
              </a:rPr>
              <a:t>if the</a:t>
            </a:r>
            <a:r>
              <a:rPr lang="en-US" sz="800" baseline="0" dirty="0" smtClean="0">
                <a:latin typeface="Arial" pitchFamily="34" charset="0"/>
              </a:rPr>
              <a:t> applicant chooses not to select one.</a:t>
            </a:r>
            <a:endParaRPr lang="en-US" sz="800" dirty="0" smtClean="0">
              <a:latin typeface="Arial" pitchFamily="34" charset="0"/>
              <a:cs typeface="Arial" pitchFamily="34" charset="0"/>
            </a:endParaRPr>
          </a:p>
          <a:p>
            <a:pPr lvl="1" eaLnBrk="1" hangingPunct="1">
              <a:buFontTx/>
              <a:buChar char="•"/>
            </a:pPr>
            <a:r>
              <a:rPr lang="en-US" sz="800" dirty="0" smtClean="0">
                <a:latin typeface="Arial" pitchFamily="34" charset="0"/>
                <a:cs typeface="Arial" pitchFamily="34" charset="0"/>
              </a:rPr>
              <a:t> If a campus is unable to offer you a place in your</a:t>
            </a:r>
            <a:r>
              <a:rPr lang="en-US" sz="800" baseline="0" dirty="0" smtClean="0">
                <a:latin typeface="Arial" pitchFamily="34" charset="0"/>
                <a:cs typeface="Arial" pitchFamily="34" charset="0"/>
              </a:rPr>
              <a:t> first-choice major, they may consider you for an alternate major—be sure the alternate major is in a subject area that you really want to study.</a:t>
            </a: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After selecting major/alternate major, scroll to bottom of the page and click “Next”.</a:t>
            </a:r>
          </a:p>
          <a:p>
            <a:pPr eaLnBrk="1" hangingPunct="1">
              <a:buFontTx/>
              <a:buChar char="•"/>
            </a:pPr>
            <a:r>
              <a:rPr lang="en-US" sz="800" dirty="0" smtClean="0">
                <a:latin typeface="Arial" pitchFamily="34" charset="0"/>
                <a:cs typeface="Arial" pitchFamily="34" charset="0"/>
              </a:rPr>
              <a:t> Repeat steps for each campus you selected.</a:t>
            </a:r>
          </a:p>
          <a:p>
            <a:pPr eaLnBrk="1" hangingPunct="1">
              <a:buFontTx/>
              <a:buChar char="•"/>
            </a:pPr>
            <a:r>
              <a:rPr lang="en-US" sz="800" dirty="0" smtClean="0">
                <a:latin typeface="Arial" pitchFamily="34" charset="0"/>
                <a:cs typeface="Arial" pitchFamily="34" charset="0"/>
              </a:rPr>
              <a:t> If you find that most of the majors are closed, it may be that you have selected the incorrect applicant level or the open filing period has ended.</a:t>
            </a:r>
          </a:p>
          <a:p>
            <a:endParaRPr lang="en-US" sz="8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800" b="1" u="sng" dirty="0" smtClean="0">
                <a:latin typeface="Arial" pitchFamily="34" charset="0"/>
                <a:cs typeface="Arial" pitchFamily="34" charset="0"/>
              </a:rPr>
              <a:t>San Diego Colleges</a:t>
            </a:r>
          </a:p>
          <a:p>
            <a:pPr marL="183081" indent="-183081" eaLnBrk="1" hangingPunct="1">
              <a:buFontTx/>
              <a:buChar char="•"/>
              <a:defRPr/>
            </a:pPr>
            <a:r>
              <a:rPr lang="en-US" sz="800" dirty="0" smtClean="0">
                <a:latin typeface="Arial" pitchFamily="34" charset="0"/>
                <a:cs typeface="Arial" pitchFamily="34" charset="0"/>
              </a:rPr>
              <a:t>If a</a:t>
            </a:r>
            <a:r>
              <a:rPr lang="en-US" sz="800" baseline="0" dirty="0" smtClean="0">
                <a:latin typeface="Arial" pitchFamily="34" charset="0"/>
                <a:cs typeface="Arial" pitchFamily="34" charset="0"/>
              </a:rPr>
              <a:t> student is</a:t>
            </a:r>
            <a:r>
              <a:rPr lang="en-US" sz="800" dirty="0" smtClean="0">
                <a:latin typeface="Arial" pitchFamily="34" charset="0"/>
                <a:cs typeface="Arial" pitchFamily="34" charset="0"/>
              </a:rPr>
              <a:t> applying to UC San Diego, they</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must rank the colleges in order of preference to have the best chance of assignment to the college of their</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choice</a:t>
            </a:r>
          </a:p>
          <a:p>
            <a:pPr marL="183081" indent="-183081" eaLnBrk="1" hangingPunct="1">
              <a:buFontTx/>
              <a:buChar char="•"/>
              <a:defRPr/>
            </a:pPr>
            <a:r>
              <a:rPr lang="en-US" sz="800" dirty="0" smtClean="0">
                <a:latin typeface="Arial" pitchFamily="34" charset="0"/>
                <a:cs typeface="Arial" pitchFamily="34" charset="0"/>
              </a:rPr>
              <a:t>The</a:t>
            </a:r>
            <a:r>
              <a:rPr lang="en-US" sz="800" baseline="0" dirty="0" smtClean="0">
                <a:latin typeface="Arial" pitchFamily="34" charset="0"/>
                <a:cs typeface="Arial" pitchFamily="34" charset="0"/>
              </a:rPr>
              <a:t> order of ra</a:t>
            </a:r>
            <a:r>
              <a:rPr lang="en-US" sz="800" dirty="0" smtClean="0">
                <a:latin typeface="Arial" pitchFamily="34" charset="0"/>
                <a:cs typeface="Arial" pitchFamily="34" charset="0"/>
              </a:rPr>
              <a:t>nking of colleges does not affect the</a:t>
            </a:r>
            <a:r>
              <a:rPr lang="en-US" sz="800" baseline="0" dirty="0" smtClean="0">
                <a:latin typeface="Arial" pitchFamily="34" charset="0"/>
                <a:cs typeface="Arial" pitchFamily="34" charset="0"/>
              </a:rPr>
              <a:t> chances for</a:t>
            </a:r>
            <a:r>
              <a:rPr lang="en-US" sz="800" dirty="0" smtClean="0">
                <a:latin typeface="Arial" pitchFamily="34" charset="0"/>
                <a:cs typeface="Arial" pitchFamily="34" charset="0"/>
              </a:rPr>
              <a:t> admission to UC San Diego</a:t>
            </a:r>
          </a:p>
          <a:p>
            <a:pPr marL="183081" indent="-183081" eaLnBrk="1" hangingPunct="1">
              <a:buFontTx/>
              <a:buChar char="•"/>
              <a:defRPr/>
            </a:pPr>
            <a:r>
              <a:rPr lang="en-US" sz="800" dirty="0" smtClean="0">
                <a:latin typeface="Arial" pitchFamily="34" charset="0"/>
                <a:cs typeface="Arial" pitchFamily="34" charset="0"/>
              </a:rPr>
              <a:t>Boxes to rank the colleges only appear once the</a:t>
            </a:r>
            <a:r>
              <a:rPr lang="en-US" sz="800" baseline="0" dirty="0" smtClean="0">
                <a:latin typeface="Arial" pitchFamily="34" charset="0"/>
                <a:cs typeface="Arial" pitchFamily="34" charset="0"/>
              </a:rPr>
              <a:t> student</a:t>
            </a:r>
            <a:r>
              <a:rPr lang="en-US" sz="800" dirty="0" smtClean="0">
                <a:latin typeface="Arial" pitchFamily="34" charset="0"/>
                <a:cs typeface="Arial" pitchFamily="34" charset="0"/>
              </a:rPr>
              <a:t> clicks the “Learn about UCSD colleges” link (opens a pop up window).  Students</a:t>
            </a:r>
            <a:r>
              <a:rPr lang="en-US" sz="800" baseline="0" dirty="0" smtClean="0">
                <a:latin typeface="Arial" pitchFamily="34" charset="0"/>
                <a:cs typeface="Arial" pitchFamily="34" charset="0"/>
              </a:rPr>
              <a:t> should be</a:t>
            </a:r>
            <a:r>
              <a:rPr lang="en-US" sz="800" dirty="0" smtClean="0">
                <a:latin typeface="Arial" pitchFamily="34" charset="0"/>
                <a:cs typeface="Arial" pitchFamily="34" charset="0"/>
              </a:rPr>
              <a:t> sure to carefully read the</a:t>
            </a:r>
            <a:r>
              <a:rPr lang="en-US" sz="800" baseline="0" dirty="0" smtClean="0">
                <a:latin typeface="Arial" pitchFamily="34" charset="0"/>
                <a:cs typeface="Arial" pitchFamily="34" charset="0"/>
              </a:rPr>
              <a:t> information provided to understand the </a:t>
            </a:r>
            <a:r>
              <a:rPr lang="en-US" sz="800" i="1" baseline="0" dirty="0" smtClean="0">
                <a:solidFill>
                  <a:srgbClr val="FF0000"/>
                </a:solidFill>
                <a:latin typeface="Arial" pitchFamily="34" charset="0"/>
                <a:cs typeface="Arial" pitchFamily="34" charset="0"/>
              </a:rPr>
              <a:t>“theme” </a:t>
            </a:r>
            <a:r>
              <a:rPr lang="en-US" sz="800" baseline="0" dirty="0" smtClean="0">
                <a:latin typeface="Arial" pitchFamily="34" charset="0"/>
                <a:cs typeface="Arial" pitchFamily="34" charset="0"/>
              </a:rPr>
              <a:t>of each college at UC San Diego</a:t>
            </a:r>
            <a:endParaRPr lang="en-US" sz="800" dirty="0" smtClean="0">
              <a:latin typeface="Arial" pitchFamily="34" charset="0"/>
              <a:cs typeface="Arial" pitchFamily="34" charset="0"/>
            </a:endParaRPr>
          </a:p>
          <a:p>
            <a:endParaRPr lang="en-US" sz="8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Scholarship Opportunities</a:t>
            </a:r>
          </a:p>
          <a:p>
            <a:pPr eaLnBrk="1" hangingPunct="1"/>
            <a:r>
              <a:rPr lang="en-US" sz="800" dirty="0" smtClean="0">
                <a:latin typeface="Arial" pitchFamily="34" charset="0"/>
                <a:cs typeface="Arial" pitchFamily="34" charset="0"/>
              </a:rPr>
              <a:t>“Restricted” scholarships are available to students with backgrounds or career goals that meet the criteria of the scholarship. There are about 230 scholarships, with a dozen new scholarships this year. To be considered for these scholarships, students need to:</a:t>
            </a:r>
          </a:p>
          <a:p>
            <a:pPr eaLnBrk="1" hangingPunct="1">
              <a:buFontTx/>
              <a:buChar char="•"/>
            </a:pPr>
            <a:r>
              <a:rPr lang="en-US" sz="800" dirty="0" smtClean="0">
                <a:latin typeface="Arial" pitchFamily="34" charset="0"/>
                <a:cs typeface="Arial" pitchFamily="34" charset="0"/>
              </a:rPr>
              <a:t> Open each scholarship category to see the expanded list</a:t>
            </a:r>
          </a:p>
          <a:p>
            <a:pPr eaLnBrk="1" hangingPunct="1">
              <a:buFontTx/>
              <a:buChar char="•"/>
            </a:pPr>
            <a:r>
              <a:rPr lang="en-US" sz="800" dirty="0" smtClean="0">
                <a:latin typeface="Arial" pitchFamily="34" charset="0"/>
                <a:cs typeface="Arial" pitchFamily="34" charset="0"/>
              </a:rPr>
              <a:t> Review each scholarship and select if a characteristic applies to them</a:t>
            </a:r>
          </a:p>
          <a:p>
            <a:pPr eaLnBrk="1" hangingPunct="1">
              <a:buFontTx/>
              <a:buChar char="•"/>
            </a:pPr>
            <a:r>
              <a:rPr lang="en-US" sz="800" dirty="0" smtClean="0">
                <a:latin typeface="Arial" pitchFamily="34" charset="0"/>
                <a:cs typeface="Arial" pitchFamily="34" charset="0"/>
              </a:rPr>
              <a:t> Select up to 16 choices</a:t>
            </a:r>
          </a:p>
          <a:p>
            <a:pPr eaLnBrk="1" hangingPunct="1">
              <a:buFontTx/>
              <a:buChar char="•"/>
            </a:pPr>
            <a:r>
              <a:rPr lang="en-US" sz="800" dirty="0" smtClean="0">
                <a:latin typeface="Arial" pitchFamily="34" charset="0"/>
                <a:cs typeface="Arial" pitchFamily="34" charset="0"/>
              </a:rPr>
              <a:t> Scroll to bottom and click “Next” to save the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selections</a:t>
            </a:r>
          </a:p>
          <a:p>
            <a:pPr eaLnBrk="1" hangingPunct="1">
              <a:buFontTx/>
              <a:buChar char="•"/>
            </a:pPr>
            <a:r>
              <a:rPr lang="en-US" sz="800" dirty="0" smtClean="0">
                <a:latin typeface="Arial" pitchFamily="34" charset="0"/>
                <a:cs typeface="Arial" pitchFamily="34" charset="0"/>
              </a:rPr>
              <a:t> Research other campus-based scholarships in the link provided</a:t>
            </a:r>
          </a:p>
          <a:p>
            <a:endParaRPr 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This presentation covers the topics</a:t>
            </a:r>
            <a:r>
              <a:rPr lang="en-US" sz="800" baseline="0" dirty="0" smtClean="0">
                <a:latin typeface="Arial" pitchFamily="34" charset="0"/>
                <a:cs typeface="Arial" pitchFamily="34" charset="0"/>
              </a:rPr>
              <a:t> indicated above.</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563" indent="-182563" eaLnBrk="1" hangingPunct="1"/>
            <a:r>
              <a:rPr lang="en-US" sz="800" b="1" u="sng" dirty="0" smtClean="0">
                <a:latin typeface="Arial" pitchFamily="34" charset="0"/>
                <a:cs typeface="Arial" pitchFamily="34" charset="0"/>
              </a:rPr>
              <a:t>Family Size and Income</a:t>
            </a:r>
          </a:p>
          <a:p>
            <a:pPr marL="182563" indent="-182563" eaLnBrk="1" hangingPunct="1">
              <a:buFontTx/>
              <a:buChar char="•"/>
            </a:pPr>
            <a:r>
              <a:rPr lang="en-US" sz="800" dirty="0" smtClean="0">
                <a:latin typeface="Arial" pitchFamily="34" charset="0"/>
                <a:cs typeface="Arial" pitchFamily="34" charset="0"/>
              </a:rPr>
              <a:t>Information about a</a:t>
            </a:r>
            <a:r>
              <a:rPr lang="en-US" sz="800" baseline="0" dirty="0" smtClean="0">
                <a:latin typeface="Arial" pitchFamily="34" charset="0"/>
                <a:cs typeface="Arial" pitchFamily="34" charset="0"/>
              </a:rPr>
              <a:t> student’s</a:t>
            </a:r>
            <a:r>
              <a:rPr lang="en-US" sz="800" dirty="0" smtClean="0">
                <a:latin typeface="Arial" pitchFamily="34" charset="0"/>
                <a:cs typeface="Arial" pitchFamily="34" charset="0"/>
              </a:rPr>
              <a:t> parents/guardian’s education, income, and family size is used to provide contextual information about the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home environment and for the application fee waiver.</a:t>
            </a:r>
          </a:p>
          <a:p>
            <a:pPr marL="182563" marR="0" indent="-182563" algn="l" defTabSz="4572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cs typeface="Arial" pitchFamily="34" charset="0"/>
              </a:rPr>
              <a:t>Students</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can correct</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income information before the application is submitted (not after), but cannot resubmit for fee waiver based on revised information.</a:t>
            </a:r>
          </a:p>
          <a:p>
            <a:pPr marL="182563" indent="-182563" eaLnBrk="1" hangingPunct="1">
              <a:buFontTx/>
              <a:buChar char="•"/>
            </a:pPr>
            <a:r>
              <a:rPr lang="en-US" sz="800" dirty="0" smtClean="0">
                <a:latin typeface="Arial" pitchFamily="34" charset="0"/>
                <a:cs typeface="Arial" pitchFamily="34" charset="0"/>
              </a:rPr>
              <a:t>This information will </a:t>
            </a:r>
            <a:r>
              <a:rPr lang="en-US" sz="800" u="sng" dirty="0" smtClean="0">
                <a:latin typeface="Arial" pitchFamily="34" charset="0"/>
                <a:cs typeface="Arial" pitchFamily="34" charset="0"/>
              </a:rPr>
              <a:t>not</a:t>
            </a:r>
            <a:r>
              <a:rPr lang="en-US" sz="800" dirty="0" smtClean="0">
                <a:latin typeface="Arial" pitchFamily="34" charset="0"/>
                <a:cs typeface="Arial" pitchFamily="34" charset="0"/>
              </a:rPr>
              <a:t> be used to determine residency status or financial aid.</a:t>
            </a:r>
          </a:p>
          <a:p>
            <a:pPr marL="182563" indent="-182563" eaLnBrk="1" hangingPunct="1">
              <a:buFontTx/>
              <a:buNone/>
            </a:pPr>
            <a:endParaRPr lang="en-US" sz="800" dirty="0" smtClean="0">
              <a:latin typeface="Arial" pitchFamily="34" charset="0"/>
              <a:cs typeface="Arial" pitchFamily="34" charset="0"/>
            </a:endParaRPr>
          </a:p>
          <a:p>
            <a:pPr marL="182563" indent="-182563" eaLnBrk="1" hangingPunct="1"/>
            <a:r>
              <a:rPr lang="en-US" sz="800" b="1" u="sng" dirty="0" smtClean="0">
                <a:latin typeface="Arial" pitchFamily="34" charset="0"/>
                <a:cs typeface="Arial" pitchFamily="34" charset="0"/>
              </a:rPr>
              <a:t>Additional Circumstances</a:t>
            </a:r>
          </a:p>
          <a:p>
            <a:pPr marL="182563" indent="-182563" eaLnBrk="1" hangingPunct="1">
              <a:buFontTx/>
              <a:buChar char="•"/>
            </a:pPr>
            <a:r>
              <a:rPr lang="en-US" sz="800" dirty="0" smtClean="0">
                <a:latin typeface="Arial" pitchFamily="34" charset="0"/>
                <a:cs typeface="Arial" pitchFamily="34" charset="0"/>
              </a:rPr>
              <a:t>More information for foster youth is available on the UC Counselor’s website.</a:t>
            </a:r>
          </a:p>
          <a:p>
            <a:pPr marL="182563" indent="-182563" eaLnBrk="1" hangingPunct="1">
              <a:buFontTx/>
              <a:buChar char="•"/>
            </a:pPr>
            <a:r>
              <a:rPr lang="en-US" sz="800" dirty="0" smtClean="0">
                <a:latin typeface="Arial" pitchFamily="34" charset="0"/>
                <a:cs typeface="Arial" pitchFamily="34" charset="0"/>
              </a:rPr>
              <a:t>Applicants interested in the Educational Opportunity Program (EOP) which provides support services</a:t>
            </a:r>
            <a:r>
              <a:rPr lang="en-US" sz="800" baseline="0" dirty="0" smtClean="0">
                <a:latin typeface="Arial" pitchFamily="34" charset="0"/>
                <a:cs typeface="Arial" pitchFamily="34" charset="0"/>
              </a:rPr>
              <a:t> while a student is enrolled at UC, </a:t>
            </a:r>
            <a:r>
              <a:rPr lang="en-US" sz="800" dirty="0" smtClean="0">
                <a:latin typeface="Arial" pitchFamily="34" charset="0"/>
                <a:cs typeface="Arial" pitchFamily="34" charset="0"/>
              </a:rPr>
              <a:t>will need to provide a brief statement, as well as parent education and income information.  To be clear, EOP is not an admission process.  If you are offered</a:t>
            </a:r>
            <a:r>
              <a:rPr lang="en-US" sz="800" baseline="0" dirty="0" smtClean="0">
                <a:latin typeface="Arial" pitchFamily="34" charset="0"/>
                <a:cs typeface="Arial" pitchFamily="34" charset="0"/>
              </a:rPr>
              <a:t> and accept an offer of admission, you may received information from the campus’ EOP office.  Unlike the CSU system, at UC there is no separate admission process for students who are interested in EOP.</a:t>
            </a:r>
            <a:endParaRPr lang="en-US" sz="800" dirty="0" smtClean="0">
              <a:latin typeface="Arial" pitchFamily="34" charset="0"/>
              <a:cs typeface="Arial" pitchFamily="34" charset="0"/>
            </a:endParaRPr>
          </a:p>
          <a:p>
            <a:endParaRPr lang="en-US" sz="800" b="1" dirty="0" smtClean="0">
              <a:latin typeface="Arial" pitchFamily="34" charset="0"/>
              <a:cs typeface="Arial" pitchFamily="34" charset="0"/>
            </a:endParaRP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3C2D5646-A00B-3942-B201-4EB41B9B77BE}" type="slidenum">
              <a: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It is important that students have all transcripts (academic records) from all schools they have attended since the</a:t>
            </a:r>
            <a:r>
              <a:rPr lang="en-US" sz="800" baseline="0" dirty="0" smtClean="0">
                <a:latin typeface="Arial" pitchFamily="34" charset="0"/>
                <a:cs typeface="Arial" pitchFamily="34" charset="0"/>
              </a:rPr>
              <a:t> end of high school. The courses/grades entered must exactly match the official academic record.  </a:t>
            </a:r>
          </a:p>
          <a:p>
            <a:endParaRPr lang="en-US" sz="800" baseline="0" dirty="0" smtClean="0">
              <a:latin typeface="Arial" pitchFamily="34" charset="0"/>
              <a:cs typeface="Arial" pitchFamily="34" charset="0"/>
            </a:endParaRPr>
          </a:p>
          <a:p>
            <a:r>
              <a:rPr lang="en-US" sz="800" baseline="0" dirty="0" smtClean="0">
                <a:latin typeface="Arial" pitchFamily="34" charset="0"/>
                <a:cs typeface="Arial" pitchFamily="34" charset="0"/>
              </a:rPr>
              <a:t>To begin this section, </a:t>
            </a:r>
            <a:r>
              <a:rPr lang="en-US" sz="800" baseline="0" dirty="0" smtClean="0"/>
              <a:t>the applicant must have their records in front of them.</a:t>
            </a:r>
            <a:endParaRPr lang="en-US" sz="8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Seventh/Eighth Grade</a:t>
            </a:r>
          </a:p>
          <a:p>
            <a:pPr eaLnBrk="1" hangingPunct="1">
              <a:buFontTx/>
              <a:buChar char="•"/>
            </a:pPr>
            <a:r>
              <a:rPr lang="en-US" sz="800" dirty="0" smtClean="0">
                <a:latin typeface="Arial" pitchFamily="34" charset="0"/>
                <a:cs typeface="Arial" pitchFamily="34" charset="0"/>
              </a:rPr>
              <a:t> Students who took advanced math or a language other than English in middle/junior high school, and received a letter grade C or better, can count these courses toward the a-g requirement.</a:t>
            </a:r>
          </a:p>
          <a:p>
            <a:endParaRPr lang="en-US" sz="800" b="1" dirty="0" smtClean="0">
              <a:latin typeface="Arial" pitchFamily="34" charset="0"/>
              <a:cs typeface="Arial" pitchFamily="34" charset="0"/>
            </a:endParaRPr>
          </a:p>
          <a:p>
            <a:r>
              <a:rPr lang="en-US" sz="800" b="1" dirty="0" smtClean="0">
                <a:latin typeface="Arial" pitchFamily="34" charset="0"/>
                <a:cs typeface="Arial" pitchFamily="34" charset="0"/>
              </a:rPr>
              <a:t>Note: </a:t>
            </a:r>
            <a:r>
              <a:rPr lang="en-US" sz="800" b="0" dirty="0" smtClean="0">
                <a:latin typeface="Arial" pitchFamily="34" charset="0"/>
                <a:cs typeface="Arial" pitchFamily="34" charset="0"/>
              </a:rPr>
              <a:t>A</a:t>
            </a:r>
            <a:r>
              <a:rPr lang="en-US" sz="800" b="0" baseline="0" dirty="0" smtClean="0">
                <a:latin typeface="Arial" pitchFamily="34" charset="0"/>
                <a:cs typeface="Arial" pitchFamily="34" charset="0"/>
              </a:rPr>
              <a:t> course in </a:t>
            </a:r>
            <a:r>
              <a:rPr lang="en-US" sz="800" b="0" dirty="0" smtClean="0">
                <a:latin typeface="Arial" pitchFamily="34" charset="0"/>
                <a:cs typeface="Arial" pitchFamily="34" charset="0"/>
              </a:rPr>
              <a:t>geometry (or a series of</a:t>
            </a:r>
            <a:r>
              <a:rPr lang="en-US" sz="800" b="0" baseline="0" dirty="0" smtClean="0">
                <a:latin typeface="Arial" pitchFamily="34" charset="0"/>
                <a:cs typeface="Arial" pitchFamily="34" charset="0"/>
              </a:rPr>
              <a:t> integrated-style math courses which include geometry content) </a:t>
            </a:r>
            <a:r>
              <a:rPr lang="en-US" sz="800" b="0" dirty="0" smtClean="0">
                <a:latin typeface="Arial" pitchFamily="34" charset="0"/>
                <a:cs typeface="Arial" pitchFamily="34" charset="0"/>
              </a:rPr>
              <a:t>must be</a:t>
            </a:r>
            <a:r>
              <a:rPr lang="en-US" sz="800" b="0" baseline="0" dirty="0" smtClean="0">
                <a:latin typeface="Arial" pitchFamily="34" charset="0"/>
                <a:cs typeface="Arial" pitchFamily="34" charset="0"/>
              </a:rPr>
              <a:t> completed; UC honors a geometry course completed in middle/junior high school.  More information about the geometry requirement can be found at: admission.universityofcalifornia.edu/counselors/files/geometry-requirement-factsheet.pdf</a:t>
            </a:r>
            <a:endParaRPr lang="en-US" sz="8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High Schools Attended</a:t>
            </a: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Select a location – “</a:t>
            </a:r>
            <a:r>
              <a:rPr lang="en-US" sz="800" i="1" dirty="0" smtClean="0">
                <a:latin typeface="Arial" pitchFamily="34" charset="0"/>
                <a:cs typeface="Arial" pitchFamily="34" charset="0"/>
              </a:rPr>
              <a:t>In California</a:t>
            </a:r>
            <a:r>
              <a:rPr lang="en-US" sz="800" dirty="0" smtClean="0">
                <a:latin typeface="Arial" pitchFamily="34" charset="0"/>
                <a:cs typeface="Arial" pitchFamily="34" charset="0"/>
              </a:rPr>
              <a:t>,” “</a:t>
            </a:r>
            <a:r>
              <a:rPr lang="en-US" sz="800" i="1" dirty="0" smtClean="0">
                <a:latin typeface="Arial" pitchFamily="34" charset="0"/>
                <a:cs typeface="Arial" pitchFamily="34" charset="0"/>
              </a:rPr>
              <a:t>U.S. (not CA)</a:t>
            </a:r>
            <a:r>
              <a:rPr lang="en-US" sz="800" dirty="0" smtClean="0">
                <a:latin typeface="Arial" pitchFamily="34" charset="0"/>
                <a:cs typeface="Arial" pitchFamily="34" charset="0"/>
              </a:rPr>
              <a:t>”  or “</a:t>
            </a:r>
            <a:r>
              <a:rPr lang="en-US" sz="800" i="1" dirty="0" smtClean="0">
                <a:latin typeface="Arial" pitchFamily="34" charset="0"/>
                <a:cs typeface="Arial" pitchFamily="34" charset="0"/>
              </a:rPr>
              <a:t>Outside the U.S.</a:t>
            </a:r>
            <a:r>
              <a:rPr lang="en-US" sz="800" dirty="0" smtClean="0">
                <a:latin typeface="Arial" pitchFamily="34" charset="0"/>
                <a:cs typeface="Arial" pitchFamily="34" charset="0"/>
              </a:rPr>
              <a:t>”</a:t>
            </a:r>
          </a:p>
          <a:p>
            <a:pPr eaLnBrk="1" hangingPunct="1">
              <a:buFontTx/>
              <a:buNone/>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If applicable,</a:t>
            </a:r>
            <a:r>
              <a:rPr lang="en-US" sz="800" baseline="0" dirty="0" smtClean="0">
                <a:latin typeface="Arial" pitchFamily="34" charset="0"/>
                <a:cs typeface="Arial" pitchFamily="34" charset="0"/>
              </a:rPr>
              <a:t> i</a:t>
            </a:r>
            <a:r>
              <a:rPr lang="en-US" sz="800" dirty="0" smtClean="0">
                <a:latin typeface="Arial" pitchFamily="34" charset="0"/>
                <a:cs typeface="Arial" pitchFamily="34" charset="0"/>
              </a:rPr>
              <a:t>ndicate specialized curriculum/year-round information</a:t>
            </a:r>
          </a:p>
          <a:p>
            <a:pPr eaLnBrk="1" hangingPunct="1">
              <a:buFontTx/>
              <a:buChar char="•"/>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Start typing the name of the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school. After three characters, matching schools will begin to appear</a:t>
            </a:r>
          </a:p>
          <a:p>
            <a:pPr eaLnBrk="1" hangingPunct="1">
              <a:buFontTx/>
              <a:buChar char="•"/>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As more characters are entered, the match will become refined</a:t>
            </a:r>
          </a:p>
          <a:p>
            <a:pPr eaLnBrk="1" hangingPunct="1">
              <a:buFontTx/>
              <a:buNone/>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Select school name/code/location, click “Add”</a:t>
            </a:r>
          </a:p>
          <a:p>
            <a:pPr eaLnBrk="1" hangingPunct="1">
              <a:buFontTx/>
              <a:buChar char="•"/>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If no matches are present, complete typing</a:t>
            </a:r>
            <a:r>
              <a:rPr lang="en-US" sz="800" baseline="0" dirty="0" smtClean="0">
                <a:latin typeface="Arial" pitchFamily="34" charset="0"/>
                <a:cs typeface="Arial" pitchFamily="34" charset="0"/>
              </a:rPr>
              <a:t> the full </a:t>
            </a:r>
            <a:r>
              <a:rPr lang="en-US" sz="800" dirty="0" smtClean="0">
                <a:latin typeface="Arial" pitchFamily="34" charset="0"/>
                <a:cs typeface="Arial" pitchFamily="34" charset="0"/>
              </a:rPr>
              <a:t>name of the school and click “Add”</a:t>
            </a:r>
          </a:p>
          <a:p>
            <a:pPr eaLnBrk="1" hangingPunct="1">
              <a:buFontTx/>
              <a:buNone/>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Remember to list every school attended beginning with 9</a:t>
            </a:r>
            <a:r>
              <a:rPr lang="en-US" sz="800" baseline="30000" dirty="0" smtClean="0">
                <a:latin typeface="Arial" pitchFamily="34" charset="0"/>
                <a:cs typeface="Arial" pitchFamily="34" charset="0"/>
              </a:rPr>
              <a:t>th</a:t>
            </a:r>
            <a:r>
              <a:rPr lang="en-US" sz="800" dirty="0" smtClean="0">
                <a:latin typeface="Arial" pitchFamily="34" charset="0"/>
                <a:cs typeface="Arial" pitchFamily="34" charset="0"/>
              </a:rPr>
              <a:t> grade </a:t>
            </a:r>
          </a:p>
          <a:p>
            <a:pPr eaLnBrk="1" hangingPunct="1">
              <a:buFontTx/>
              <a:buNone/>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NOTE: Students</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will be asked for any colleges attended while in high school later in the application</a:t>
            </a:r>
          </a:p>
        </p:txBody>
      </p:sp>
      <p:sp>
        <p:nvSpPr>
          <p:cNvPr id="4" name="Slide Number Placeholder 3"/>
          <p:cNvSpPr>
            <a:spLocks noGrp="1"/>
          </p:cNvSpPr>
          <p:nvPr>
            <p:ph type="sldNum" sz="quarter" idx="10"/>
          </p:nvPr>
        </p:nvSpPr>
        <p:spPr/>
        <p:txBody>
          <a:bodyPr/>
          <a:lstStyle/>
          <a:p>
            <a:fld id="{3C2D5646-A00B-3942-B201-4EB41B9B77BE}" type="slidenum">
              <a: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800" b="1" u="sng" dirty="0" smtClean="0">
                <a:latin typeface="Arial" pitchFamily="34" charset="0"/>
                <a:cs typeface="Arial" pitchFamily="34" charset="0"/>
              </a:rPr>
              <a:t>High School Attendance</a:t>
            </a:r>
            <a:r>
              <a:rPr lang="en-US" sz="800" b="1" u="sng" baseline="0" dirty="0" smtClean="0">
                <a:latin typeface="Arial" pitchFamily="34" charset="0"/>
                <a:cs typeface="Arial" pitchFamily="34" charset="0"/>
              </a:rPr>
              <a:t> </a:t>
            </a:r>
            <a:r>
              <a:rPr lang="en-US" sz="800" b="1" u="sng" dirty="0" smtClean="0">
                <a:latin typeface="Arial" pitchFamily="34" charset="0"/>
                <a:cs typeface="Arial" pitchFamily="34" charset="0"/>
              </a:rPr>
              <a:t>(continued) </a:t>
            </a:r>
          </a:p>
          <a:p>
            <a:pPr marL="183081" indent="-183081" eaLnBrk="1" hangingPunct="1">
              <a:buFontTx/>
              <a:buChar char="•"/>
              <a:defRPr/>
            </a:pPr>
            <a:r>
              <a:rPr lang="en-US" sz="800" dirty="0" smtClean="0">
                <a:latin typeface="Arial" pitchFamily="34" charset="0"/>
                <a:cs typeface="Arial" pitchFamily="34" charset="0"/>
              </a:rPr>
              <a:t>Enter the dates of attendance</a:t>
            </a:r>
          </a:p>
          <a:p>
            <a:pPr marL="183081" indent="-183081" eaLnBrk="1" hangingPunct="1">
              <a:buFontTx/>
              <a:buChar char="•"/>
              <a:defRPr/>
            </a:pPr>
            <a:r>
              <a:rPr lang="en-US" sz="800" dirty="0" smtClean="0">
                <a:latin typeface="Arial" pitchFamily="34" charset="0"/>
                <a:cs typeface="Arial" pitchFamily="34" charset="0"/>
              </a:rPr>
              <a:t>If this</a:t>
            </a:r>
            <a:r>
              <a:rPr lang="en-US" sz="800" baseline="0" dirty="0" smtClean="0">
                <a:latin typeface="Arial" pitchFamily="34" charset="0"/>
                <a:cs typeface="Arial" pitchFamily="34" charset="0"/>
              </a:rPr>
              <a:t> is same</a:t>
            </a:r>
            <a:r>
              <a:rPr lang="en-US" sz="800" dirty="0" smtClean="0">
                <a:latin typeface="Arial" pitchFamily="34" charset="0"/>
                <a:cs typeface="Arial" pitchFamily="34" charset="0"/>
              </a:rPr>
              <a:t> school the student is going to graduate from, enter the certificate/diploma information</a:t>
            </a:r>
          </a:p>
          <a:p>
            <a:pPr marL="183081" indent="-183081" eaLnBrk="1" hangingPunct="1">
              <a:buFontTx/>
              <a:buChar char="•"/>
              <a:defRPr/>
            </a:pPr>
            <a:r>
              <a:rPr lang="en-US" sz="800" dirty="0" smtClean="0">
                <a:latin typeface="Arial" pitchFamily="34" charset="0"/>
                <a:cs typeface="Arial" pitchFamily="34" charset="0"/>
              </a:rPr>
              <a:t>Enter the grading and term system for the school</a:t>
            </a:r>
          </a:p>
          <a:p>
            <a:pPr marL="183081" indent="-183081" eaLnBrk="1" hangingPunct="1">
              <a:buFontTx/>
              <a:buChar char="•"/>
              <a:defRPr/>
            </a:pPr>
            <a:r>
              <a:rPr lang="en-US" sz="800" dirty="0" smtClean="0">
                <a:latin typeface="Arial" pitchFamily="34" charset="0"/>
                <a:cs typeface="Arial" pitchFamily="34" charset="0"/>
              </a:rPr>
              <a:t>Click “Add” to save the information</a:t>
            </a:r>
          </a:p>
          <a:p>
            <a:pPr marL="183081" indent="-183081" eaLnBrk="1" hangingPunct="1">
              <a:buFontTx/>
              <a:buChar char="•"/>
              <a:defRPr/>
            </a:pPr>
            <a:r>
              <a:rPr lang="en-US" sz="800" dirty="0" smtClean="0">
                <a:latin typeface="Arial" pitchFamily="34" charset="0"/>
                <a:cs typeface="Arial" pitchFamily="34" charset="0"/>
              </a:rPr>
              <a:t>The school information entered will appear in a table for edit/review</a:t>
            </a:r>
          </a:p>
          <a:p>
            <a:pPr eaLnBrk="1" hangingPunct="1"/>
            <a:endParaRPr lang="en-US" sz="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High School Coursework</a:t>
            </a:r>
          </a:p>
          <a:p>
            <a:pPr eaLnBrk="1" hangingPunct="1">
              <a:buFontTx/>
              <a:buChar char="•"/>
            </a:pPr>
            <a:r>
              <a:rPr lang="en-US" sz="800" dirty="0" smtClean="0">
                <a:latin typeface="Arial" pitchFamily="34" charset="0"/>
                <a:cs typeface="Arial" pitchFamily="34" charset="0"/>
              </a:rPr>
              <a:t> Courses are selected or entered by grade level beginning with ninth grade</a:t>
            </a:r>
          </a:p>
          <a:p>
            <a:pPr eaLnBrk="1" hangingPunct="1">
              <a:buFontTx/>
              <a:buChar char="•"/>
            </a:pPr>
            <a:r>
              <a:rPr lang="en-US" sz="800" dirty="0" smtClean="0">
                <a:latin typeface="Arial" pitchFamily="34" charset="0"/>
                <a:cs typeface="Arial" pitchFamily="34" charset="0"/>
              </a:rPr>
              <a:t> First select the Subject Area/Course Category of the course to be entered (e.g. English, Math, etc.) </a:t>
            </a:r>
          </a:p>
          <a:p>
            <a:pPr eaLnBrk="1" hangingPunct="1">
              <a:buFontTx/>
              <a:buChar char="•"/>
            </a:pPr>
            <a:r>
              <a:rPr lang="en-US" sz="800" dirty="0" smtClean="0">
                <a:latin typeface="Arial" pitchFamily="34" charset="0"/>
                <a:cs typeface="Arial" pitchFamily="34" charset="0"/>
              </a:rPr>
              <a:t> Next, if student is enrolled</a:t>
            </a:r>
            <a:r>
              <a:rPr lang="en-US" sz="800" baseline="0" dirty="0" smtClean="0">
                <a:latin typeface="Arial" pitchFamily="34" charset="0"/>
                <a:cs typeface="Arial" pitchFamily="34" charset="0"/>
              </a:rPr>
              <a:t> in a California high school, </a:t>
            </a:r>
            <a:r>
              <a:rPr lang="en-US" sz="800" dirty="0" smtClean="0">
                <a:latin typeface="Arial" pitchFamily="34" charset="0"/>
                <a:cs typeface="Arial" pitchFamily="34" charset="0"/>
              </a:rPr>
              <a:t>select from the course list for the school</a:t>
            </a:r>
          </a:p>
          <a:p>
            <a:pPr lvl="1" eaLnBrk="1" hangingPunct="1">
              <a:buFontTx/>
              <a:buChar char="•"/>
            </a:pPr>
            <a:r>
              <a:rPr lang="en-US" sz="800" dirty="0" smtClean="0">
                <a:latin typeface="Arial" pitchFamily="34" charset="0"/>
                <a:cs typeface="Arial" pitchFamily="34" charset="0"/>
              </a:rPr>
              <a:t> If courses do not appear on the course list, enter them in the table provided</a:t>
            </a:r>
          </a:p>
          <a:p>
            <a:pPr eaLnBrk="1" hangingPunct="1">
              <a:buFontTx/>
              <a:buChar char="•"/>
            </a:pPr>
            <a:r>
              <a:rPr lang="en-US" sz="800" dirty="0" smtClean="0">
                <a:latin typeface="Arial" pitchFamily="34" charset="0"/>
                <a:cs typeface="Arial" pitchFamily="34" charset="0"/>
              </a:rPr>
              <a:t> To see the courses, expand each subject area</a:t>
            </a:r>
          </a:p>
          <a:p>
            <a:pPr eaLnBrk="1" hangingPunct="1">
              <a:buFontTx/>
              <a:buNone/>
            </a:pPr>
            <a:endParaRPr lang="en-US" sz="800" dirty="0" smtClean="0">
              <a:latin typeface="Arial" pitchFamily="34" charset="0"/>
              <a:cs typeface="Arial" pitchFamily="34" charset="0"/>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 </a:t>
            </a:r>
            <a:r>
              <a:rPr lang="en-US" sz="800" b="1" dirty="0" smtClean="0">
                <a:latin typeface="Arial" pitchFamily="34" charset="0"/>
                <a:cs typeface="Arial" pitchFamily="34" charset="0"/>
              </a:rPr>
              <a:t>For students not enrolled</a:t>
            </a:r>
            <a:r>
              <a:rPr lang="en-US" sz="800" b="1" baseline="0" dirty="0" smtClean="0">
                <a:latin typeface="Arial" pitchFamily="34" charset="0"/>
                <a:cs typeface="Arial" pitchFamily="34" charset="0"/>
              </a:rPr>
              <a:t> in a California high school</a:t>
            </a:r>
            <a:r>
              <a:rPr lang="en-US" sz="800" dirty="0" smtClean="0">
                <a:latin typeface="Arial" pitchFamily="34" charset="0"/>
                <a:cs typeface="Arial" pitchFamily="34" charset="0"/>
              </a:rPr>
              <a:t>, type</a:t>
            </a:r>
            <a:r>
              <a:rPr lang="en-US" sz="800" baseline="0" dirty="0" smtClean="0">
                <a:latin typeface="Arial" pitchFamily="34" charset="0"/>
                <a:cs typeface="Arial" pitchFamily="34" charset="0"/>
              </a:rPr>
              <a:t> in the name of the course as it appears on the student’s academic record.</a:t>
            </a:r>
            <a:endParaRPr lang="en-US" sz="800" dirty="0" smtClean="0">
              <a:latin typeface="Arial" pitchFamily="34" charset="0"/>
              <a:cs typeface="Arial" pitchFamily="34" charset="0"/>
            </a:endParaRPr>
          </a:p>
          <a:p>
            <a:pPr eaLnBrk="1" hangingPunct="1">
              <a:buFontTx/>
              <a:buNone/>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When entries for each grade level are complete, click “Next” to save and continue</a:t>
            </a:r>
          </a:p>
          <a:p>
            <a:pPr eaLnBrk="1" hangingPunct="1">
              <a:buFontTx/>
              <a:buChar char="•"/>
            </a:pPr>
            <a:r>
              <a:rPr lang="en-US" sz="800" dirty="0" smtClean="0">
                <a:latin typeface="Arial" pitchFamily="34" charset="0"/>
                <a:cs typeface="Arial" pitchFamily="34" charset="0"/>
              </a:rPr>
              <a:t> Repeat this process for each grade level, including 12</a:t>
            </a:r>
            <a:r>
              <a:rPr lang="en-US" sz="800" baseline="30000" dirty="0" smtClean="0">
                <a:latin typeface="Arial" pitchFamily="34" charset="0"/>
                <a:cs typeface="Arial" pitchFamily="34" charset="0"/>
              </a:rPr>
              <a:t>th</a:t>
            </a:r>
            <a:r>
              <a:rPr lang="en-US" sz="800" dirty="0" smtClean="0">
                <a:latin typeface="Arial" pitchFamily="34" charset="0"/>
                <a:cs typeface="Arial" pitchFamily="34" charset="0"/>
              </a:rPr>
              <a:t> grade</a:t>
            </a:r>
          </a:p>
          <a:p>
            <a:pPr eaLnBrk="1" hangingPunct="1">
              <a:buFontTx/>
              <a:buChar char="•"/>
            </a:pPr>
            <a:r>
              <a:rPr lang="en-US" sz="800" dirty="0" smtClean="0">
                <a:latin typeface="Arial" pitchFamily="34" charset="0"/>
                <a:cs typeface="Arial" pitchFamily="34" charset="0"/>
              </a:rPr>
              <a:t> 12</a:t>
            </a:r>
            <a:r>
              <a:rPr lang="en-US" sz="800" baseline="30000" dirty="0" smtClean="0">
                <a:latin typeface="Arial" pitchFamily="34" charset="0"/>
                <a:cs typeface="Arial" pitchFamily="34" charset="0"/>
              </a:rPr>
              <a:t>th</a:t>
            </a:r>
            <a:r>
              <a:rPr lang="en-US" sz="800" dirty="0" smtClean="0">
                <a:latin typeface="Arial" pitchFamily="34" charset="0"/>
                <a:cs typeface="Arial" pitchFamily="34" charset="0"/>
              </a:rPr>
              <a:t> grade course grades will default to “IP – In Progress” and “PL – Planned”.  If you have already graduated and have senior year grades, you must manually enter each grade.</a:t>
            </a:r>
          </a:p>
          <a:p>
            <a:pPr eaLnBrk="1" hangingPunct="1">
              <a:buFontTx/>
              <a:buChar char="•"/>
            </a:pPr>
            <a:r>
              <a:rPr lang="en-US" sz="800" dirty="0" smtClean="0">
                <a:latin typeface="Arial" pitchFamily="34" charset="0"/>
                <a:cs typeface="Arial" pitchFamily="34" charset="0"/>
              </a:rPr>
              <a:t> For courses that are only one semester long, select “No Course” for the term for which the course was not offered (e.g. Economics offered fall term, for spring term</a:t>
            </a:r>
            <a:r>
              <a:rPr lang="en-US" sz="800" baseline="0" dirty="0" smtClean="0">
                <a:latin typeface="Arial" pitchFamily="34" charset="0"/>
                <a:cs typeface="Arial" pitchFamily="34" charset="0"/>
              </a:rPr>
              <a:t> enter “No Course”)</a:t>
            </a: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Include all original courses/grades</a:t>
            </a:r>
            <a:r>
              <a:rPr lang="en-US" sz="800" baseline="0" dirty="0" smtClean="0">
                <a:latin typeface="Arial" pitchFamily="34" charset="0"/>
                <a:cs typeface="Arial" pitchFamily="34" charset="0"/>
              </a:rPr>
              <a:t> and enter repeated courses/grades for courses in which an original grade of </a:t>
            </a:r>
            <a:r>
              <a:rPr lang="en-US" sz="800" dirty="0" smtClean="0">
                <a:latin typeface="Arial" pitchFamily="34" charset="0"/>
                <a:cs typeface="Arial" pitchFamily="34" charset="0"/>
              </a:rPr>
              <a:t>with D or F was</a:t>
            </a:r>
            <a:r>
              <a:rPr lang="en-US" sz="800" baseline="0" dirty="0" smtClean="0">
                <a:latin typeface="Arial" pitchFamily="34" charset="0"/>
                <a:cs typeface="Arial" pitchFamily="34" charset="0"/>
              </a:rPr>
              <a:t> earned and subsequently repeated</a:t>
            </a: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Students</a:t>
            </a:r>
            <a:r>
              <a:rPr lang="en-US" sz="800" baseline="0" dirty="0" smtClean="0">
                <a:latin typeface="Arial" pitchFamily="34" charset="0"/>
                <a:cs typeface="Arial" pitchFamily="34" charset="0"/>
              </a:rPr>
              <a:t> who</a:t>
            </a:r>
            <a:r>
              <a:rPr lang="en-US" sz="800" dirty="0" smtClean="0">
                <a:latin typeface="Arial" pitchFamily="34" charset="0"/>
                <a:cs typeface="Arial" pitchFamily="34" charset="0"/>
              </a:rPr>
              <a:t> attended more than one school</a:t>
            </a:r>
            <a:r>
              <a:rPr lang="en-US" sz="800" baseline="0" dirty="0" smtClean="0">
                <a:latin typeface="Arial" pitchFamily="34" charset="0"/>
                <a:cs typeface="Arial" pitchFamily="34" charset="0"/>
              </a:rPr>
              <a:t> should be</a:t>
            </a:r>
            <a:r>
              <a:rPr lang="en-US" sz="800" dirty="0" smtClean="0">
                <a:latin typeface="Arial" pitchFamily="34" charset="0"/>
                <a:cs typeface="Arial" pitchFamily="34" charset="0"/>
              </a:rPr>
              <a:t> sure enter courses under the correct school</a:t>
            </a:r>
          </a:p>
          <a:p>
            <a:pPr eaLnBrk="1" hangingPunct="1"/>
            <a:endParaRPr lang="en-US" sz="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dirty="0" smtClean="0">
                <a:latin typeface="Arial" pitchFamily="34" charset="0"/>
                <a:cs typeface="Arial" pitchFamily="34" charset="0"/>
              </a:rPr>
              <a:t>For students</a:t>
            </a:r>
            <a:r>
              <a:rPr lang="en-US" sz="800" b="1" baseline="0" dirty="0" smtClean="0">
                <a:latin typeface="Arial" pitchFamily="34" charset="0"/>
                <a:cs typeface="Arial" pitchFamily="34" charset="0"/>
              </a:rPr>
              <a:t> who attended high schools in California – </a:t>
            </a:r>
          </a:p>
          <a:p>
            <a:pPr eaLnBrk="1" hangingPunct="1"/>
            <a:r>
              <a:rPr lang="en-US" sz="800" b="1" baseline="0" dirty="0" smtClean="0">
                <a:latin typeface="Arial" pitchFamily="34" charset="0"/>
                <a:cs typeface="Arial" pitchFamily="34" charset="0"/>
              </a:rPr>
              <a:t>Self</a:t>
            </a:r>
            <a:r>
              <a:rPr lang="en-US" sz="800" b="1" dirty="0" smtClean="0">
                <a:latin typeface="Arial" pitchFamily="34" charset="0"/>
                <a:cs typeface="Arial" pitchFamily="34" charset="0"/>
              </a:rPr>
              <a:t>-Reporting Courses:</a:t>
            </a:r>
            <a:r>
              <a:rPr lang="en-US" sz="800" b="0" dirty="0" smtClean="0">
                <a:latin typeface="Arial" pitchFamily="34" charset="0"/>
                <a:cs typeface="Arial" pitchFamily="34" charset="0"/>
              </a:rPr>
              <a:t> If you do not</a:t>
            </a:r>
            <a:r>
              <a:rPr lang="en-US" sz="800" b="0" baseline="0" dirty="0" smtClean="0">
                <a:latin typeface="Arial" pitchFamily="34" charset="0"/>
                <a:cs typeface="Arial" pitchFamily="34" charset="0"/>
              </a:rPr>
              <a:t> see an A-G course that you took listed on the UC-Approved course list, you can self-enter the coursework. </a:t>
            </a:r>
          </a:p>
          <a:p>
            <a:pPr eaLnBrk="1" hangingPunct="1"/>
            <a:endParaRPr lang="en-US" sz="800" b="0" baseline="0" dirty="0" smtClean="0">
              <a:latin typeface="Arial" pitchFamily="34" charset="0"/>
              <a:cs typeface="Arial" pitchFamily="34" charset="0"/>
            </a:endParaRPr>
          </a:p>
          <a:p>
            <a:pPr eaLnBrk="1" hangingPunct="1"/>
            <a:r>
              <a:rPr lang="en-US" sz="800" b="1" dirty="0" smtClean="0">
                <a:latin typeface="Arial" pitchFamily="34" charset="0"/>
                <a:cs typeface="Arial" pitchFamily="34" charset="0"/>
              </a:rPr>
              <a:t>For students</a:t>
            </a:r>
            <a:r>
              <a:rPr lang="en-US" sz="800" b="1" baseline="0" dirty="0" smtClean="0">
                <a:latin typeface="Arial" pitchFamily="34" charset="0"/>
                <a:cs typeface="Arial" pitchFamily="34" charset="0"/>
              </a:rPr>
              <a:t> who attended high schools in outside of California –</a:t>
            </a:r>
          </a:p>
          <a:p>
            <a:pPr lvl="0"/>
            <a:r>
              <a:rPr lang="en-US" sz="800" b="1" dirty="0" smtClean="0">
                <a:latin typeface="Arial" pitchFamily="34" charset="0"/>
                <a:cs typeface="Arial" pitchFamily="34" charset="0"/>
              </a:rPr>
              <a:t>Self-Reporting Courses:</a:t>
            </a:r>
            <a:r>
              <a:rPr lang="en-US" sz="800" b="0" dirty="0" smtClean="0">
                <a:latin typeface="Arial" pitchFamily="34" charset="0"/>
                <a:cs typeface="Arial" pitchFamily="34" charset="0"/>
              </a:rPr>
              <a:t> </a:t>
            </a:r>
            <a:r>
              <a:rPr lang="en-US" sz="800" kern="1200" dirty="0" smtClean="0">
                <a:solidFill>
                  <a:schemeClr val="tx1"/>
                </a:solidFill>
                <a:latin typeface="+mn-lt"/>
                <a:ea typeface="+mn-ea"/>
                <a:cs typeface="+mn-cs"/>
              </a:rPr>
              <a:t>There is no pre-approved course list for schools outside of California. Review the subject area headings for the required “a-g” course pattern: a. </a:t>
            </a:r>
            <a:r>
              <a:rPr lang="en-US" sz="800" u="none" strike="noStrike" kern="1200" dirty="0" smtClean="0">
                <a:solidFill>
                  <a:schemeClr val="tx1"/>
                </a:solidFill>
                <a:latin typeface="+mn-lt"/>
                <a:ea typeface="+mn-ea"/>
                <a:cs typeface="+mn-cs"/>
                <a:hlinkClick r:id="rId3"/>
              </a:rPr>
              <a:t>History/social science</a:t>
            </a:r>
            <a:r>
              <a:rPr lang="en-US" sz="800" kern="1200" dirty="0" smtClean="0">
                <a:solidFill>
                  <a:schemeClr val="tx1"/>
                </a:solidFill>
                <a:latin typeface="+mn-lt"/>
                <a:ea typeface="+mn-ea"/>
                <a:cs typeface="+mn-cs"/>
              </a:rPr>
              <a:t>,  b. </a:t>
            </a:r>
            <a:r>
              <a:rPr lang="en-US" sz="800" u="none" strike="noStrike" kern="1200" dirty="0" smtClean="0">
                <a:solidFill>
                  <a:schemeClr val="tx1"/>
                </a:solidFill>
                <a:latin typeface="+mn-lt"/>
                <a:ea typeface="+mn-ea"/>
                <a:cs typeface="+mn-cs"/>
                <a:hlinkClick r:id="rId3"/>
              </a:rPr>
              <a:t>English</a:t>
            </a:r>
            <a:r>
              <a:rPr lang="en-US" sz="800" kern="1200" dirty="0" smtClean="0">
                <a:solidFill>
                  <a:schemeClr val="tx1"/>
                </a:solidFill>
                <a:latin typeface="+mn-lt"/>
                <a:ea typeface="+mn-ea"/>
                <a:cs typeface="+mn-cs"/>
              </a:rPr>
              <a:t> (for international students, the language of instruction for composition/literature courses), c. </a:t>
            </a:r>
            <a:r>
              <a:rPr lang="en-US" sz="800" u="none" strike="noStrike" kern="1200" dirty="0" smtClean="0">
                <a:solidFill>
                  <a:schemeClr val="tx1"/>
                </a:solidFill>
                <a:latin typeface="+mn-lt"/>
                <a:ea typeface="+mn-ea"/>
                <a:cs typeface="+mn-cs"/>
                <a:hlinkClick r:id="rId3"/>
              </a:rPr>
              <a:t>Mathematics</a:t>
            </a:r>
            <a:r>
              <a:rPr lang="en-US" sz="800" kern="1200" dirty="0" smtClean="0">
                <a:solidFill>
                  <a:schemeClr val="tx1"/>
                </a:solidFill>
                <a:latin typeface="+mn-lt"/>
                <a:ea typeface="+mn-ea"/>
                <a:cs typeface="+mn-cs"/>
              </a:rPr>
              <a:t>, d. </a:t>
            </a:r>
            <a:r>
              <a:rPr lang="en-US" sz="800" u="none" strike="noStrike" kern="1200" dirty="0" smtClean="0">
                <a:solidFill>
                  <a:schemeClr val="tx1"/>
                </a:solidFill>
                <a:latin typeface="+mn-lt"/>
                <a:ea typeface="+mn-ea"/>
                <a:cs typeface="+mn-cs"/>
                <a:hlinkClick r:id="rId3"/>
              </a:rPr>
              <a:t>Laboratory science</a:t>
            </a:r>
            <a:r>
              <a:rPr lang="en-US" sz="800" kern="1200" dirty="0" smtClean="0">
                <a:solidFill>
                  <a:schemeClr val="tx1"/>
                </a:solidFill>
                <a:latin typeface="+mn-lt"/>
                <a:ea typeface="+mn-ea"/>
                <a:cs typeface="+mn-cs"/>
              </a:rPr>
              <a:t>, e. </a:t>
            </a:r>
            <a:r>
              <a:rPr lang="en-US" sz="800" u="none" strike="noStrike" kern="1200" dirty="0" smtClean="0">
                <a:solidFill>
                  <a:schemeClr val="tx1"/>
                </a:solidFill>
                <a:latin typeface="+mn-lt"/>
                <a:ea typeface="+mn-ea"/>
                <a:cs typeface="+mn-cs"/>
                <a:hlinkClick r:id="rId3"/>
              </a:rPr>
              <a:t>Language other than English</a:t>
            </a:r>
            <a:r>
              <a:rPr lang="en-US" sz="800" kern="1200" dirty="0" smtClean="0">
                <a:solidFill>
                  <a:schemeClr val="tx1"/>
                </a:solidFill>
                <a:latin typeface="+mn-lt"/>
                <a:ea typeface="+mn-ea"/>
                <a:cs typeface="+mn-cs"/>
              </a:rPr>
              <a:t> (for international students the “foreign language”), f. </a:t>
            </a:r>
            <a:r>
              <a:rPr lang="en-US" sz="800" u="none" strike="noStrike" kern="1200" dirty="0" smtClean="0">
                <a:solidFill>
                  <a:schemeClr val="tx1"/>
                </a:solidFill>
                <a:latin typeface="+mn-lt"/>
                <a:ea typeface="+mn-ea"/>
                <a:cs typeface="+mn-cs"/>
                <a:hlinkClick r:id="rId3"/>
              </a:rPr>
              <a:t>Visual and performing arts</a:t>
            </a:r>
            <a:r>
              <a:rPr lang="en-US" sz="800" kern="1200" dirty="0" smtClean="0">
                <a:solidFill>
                  <a:schemeClr val="tx1"/>
                </a:solidFill>
                <a:latin typeface="+mn-lt"/>
                <a:ea typeface="+mn-ea"/>
                <a:cs typeface="+mn-cs"/>
              </a:rPr>
              <a:t> and g. </a:t>
            </a:r>
            <a:r>
              <a:rPr lang="en-US" sz="800" u="none" strike="noStrike" kern="1200" dirty="0" smtClean="0">
                <a:solidFill>
                  <a:schemeClr val="tx1"/>
                </a:solidFill>
                <a:latin typeface="+mn-lt"/>
                <a:ea typeface="+mn-ea"/>
                <a:cs typeface="+mn-cs"/>
                <a:hlinkClick r:id="rId3"/>
              </a:rPr>
              <a:t>College-preparatory elective</a:t>
            </a:r>
            <a:r>
              <a:rPr lang="en-US" sz="800" kern="1200" dirty="0" smtClean="0">
                <a:solidFill>
                  <a:schemeClr val="tx1"/>
                </a:solidFill>
                <a:latin typeface="+mn-lt"/>
                <a:ea typeface="+mn-ea"/>
                <a:cs typeface="+mn-cs"/>
              </a:rPr>
              <a:t> (courses that not fit into the subject categories of a-g above).</a:t>
            </a:r>
            <a:r>
              <a:rPr lang="en-US" sz="800" kern="1200" baseline="0" dirty="0" smtClean="0">
                <a:solidFill>
                  <a:schemeClr val="tx1"/>
                </a:solidFill>
                <a:latin typeface="+mn-lt"/>
                <a:ea typeface="+mn-ea"/>
                <a:cs typeface="+mn-cs"/>
              </a:rPr>
              <a:t>  </a:t>
            </a:r>
            <a:r>
              <a:rPr lang="en-US" sz="800" kern="1200" dirty="0" smtClean="0">
                <a:solidFill>
                  <a:schemeClr val="tx1"/>
                </a:solidFill>
                <a:latin typeface="+mn-lt"/>
                <a:ea typeface="+mn-ea"/>
                <a:cs typeface="+mn-cs"/>
              </a:rPr>
              <a:t>Referring to the </a:t>
            </a:r>
            <a:r>
              <a:rPr lang="en-US" sz="800" u="none" strike="noStrike" kern="1200" dirty="0" smtClean="0">
                <a:solidFill>
                  <a:schemeClr val="tx1"/>
                </a:solidFill>
                <a:latin typeface="+mn-lt"/>
                <a:ea typeface="+mn-ea"/>
                <a:cs typeface="+mn-cs"/>
                <a:hlinkClick r:id="rId4"/>
              </a:rPr>
              <a:t>Doorways website</a:t>
            </a:r>
            <a:r>
              <a:rPr lang="en-US" sz="800" kern="1200" dirty="0" smtClean="0">
                <a:solidFill>
                  <a:schemeClr val="tx1"/>
                </a:solidFill>
                <a:latin typeface="+mn-lt"/>
                <a:ea typeface="+mn-ea"/>
                <a:cs typeface="+mn-cs"/>
              </a:rPr>
              <a:t> (a database of UC-certified course lists in California schools) can provide guidance on the types of courses that have been UC-approved. Doorways: </a:t>
            </a:r>
            <a:r>
              <a:rPr lang="en-US" sz="800" u="sng" kern="1200" dirty="0" smtClean="0">
                <a:solidFill>
                  <a:schemeClr val="tx1"/>
                </a:solidFill>
                <a:latin typeface="+mn-lt"/>
                <a:ea typeface="+mn-ea"/>
                <a:cs typeface="+mn-cs"/>
                <a:hlinkClick r:id="rId5"/>
              </a:rPr>
              <a:t>https://doorways.ucop.edu/list/</a:t>
            </a:r>
            <a:endParaRPr lang="en-US" sz="800" b="0" dirty="0" smtClean="0">
              <a:latin typeface="Arial" pitchFamily="34" charset="0"/>
              <a:cs typeface="Arial" pitchFamily="34" charset="0"/>
            </a:endParaRPr>
          </a:p>
          <a:p>
            <a:pPr eaLnBrk="1" hangingPunct="1"/>
            <a:endParaRPr lang="en-US" sz="800" b="0" baseline="0" dirty="0" smtClean="0">
              <a:latin typeface="Arial" pitchFamily="34" charset="0"/>
              <a:cs typeface="Arial" pitchFamily="34" charset="0"/>
            </a:endParaRPr>
          </a:p>
          <a:p>
            <a:pPr eaLnBrk="1" hangingPunct="1"/>
            <a:r>
              <a:rPr lang="en-US" sz="800" b="1" baseline="0" dirty="0" smtClean="0">
                <a:latin typeface="Arial" pitchFamily="34" charset="0"/>
                <a:cs typeface="Arial" pitchFamily="34" charset="0"/>
              </a:rPr>
              <a:t>For all students: </a:t>
            </a:r>
          </a:p>
          <a:p>
            <a:pPr eaLnBrk="1" hangingPunct="1">
              <a:buFont typeface="Arial" pitchFamily="34" charset="0"/>
              <a:buChar char="•"/>
            </a:pPr>
            <a:r>
              <a:rPr lang="en-US" sz="800" b="0" baseline="0" dirty="0" smtClean="0">
                <a:latin typeface="Arial" pitchFamily="34" charset="0"/>
                <a:cs typeface="Arial" pitchFamily="34" charset="0"/>
              </a:rPr>
              <a:t> Courses such as physical education and teacher assistantships, yearbook and student government, are not UC-approved courses and should not be entered here. An opportunity to enter these types of courses is provided later in the application. </a:t>
            </a:r>
          </a:p>
          <a:p>
            <a:pPr eaLnBrk="1" hangingPunct="1">
              <a:buFont typeface="Arial" pitchFamily="34" charset="0"/>
              <a:buChar char="•"/>
            </a:pPr>
            <a:endParaRPr lang="en-US" sz="800" b="0" baseline="0" dirty="0" smtClean="0">
              <a:latin typeface="Arial" pitchFamily="34" charset="0"/>
              <a:cs typeface="Arial" pitchFamily="34" charset="0"/>
            </a:endParaRPr>
          </a:p>
          <a:p>
            <a:pPr eaLnBrk="1" hangingPunct="1">
              <a:buFont typeface="Arial" pitchFamily="34" charset="0"/>
              <a:buNone/>
            </a:pPr>
            <a:endParaRPr lang="en-US" sz="8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Colleges Attended in High School</a:t>
            </a:r>
          </a:p>
          <a:p>
            <a:pPr eaLnBrk="1" hangingPunct="1">
              <a:buFontTx/>
              <a:buChar char="•"/>
            </a:pPr>
            <a:r>
              <a:rPr lang="en-US" sz="800" dirty="0" smtClean="0">
                <a:latin typeface="Arial" pitchFamily="34" charset="0"/>
                <a:cs typeface="Arial" pitchFamily="34" charset="0"/>
              </a:rPr>
              <a:t> If any college/university-level courses were completed while in high school, add the college information AFTER the high school information</a:t>
            </a:r>
          </a:p>
          <a:p>
            <a:pPr eaLnBrk="1" hangingPunct="1">
              <a:buFontTx/>
              <a:buChar char="•"/>
            </a:pPr>
            <a:r>
              <a:rPr lang="en-US" sz="800" dirty="0" smtClean="0">
                <a:latin typeface="Arial" pitchFamily="34" charset="0"/>
                <a:cs typeface="Arial" pitchFamily="34" charset="0"/>
              </a:rPr>
              <a:t> The process is very similar to entering the high school information</a:t>
            </a:r>
          </a:p>
          <a:p>
            <a:pPr eaLnBrk="1" hangingPunct="1"/>
            <a:endParaRPr lang="en-US" sz="800" b="1" dirty="0" smtClean="0">
              <a:latin typeface="Arial" pitchFamily="34" charset="0"/>
              <a:cs typeface="Arial" pitchFamily="34" charset="0"/>
            </a:endParaRPr>
          </a:p>
          <a:p>
            <a:pPr eaLnBrk="1" hangingPunct="1"/>
            <a:r>
              <a:rPr lang="en-US" sz="800" dirty="0" smtClean="0">
                <a:latin typeface="Arial" pitchFamily="34" charset="0"/>
                <a:cs typeface="Arial" pitchFamily="34" charset="0"/>
              </a:rPr>
              <a:t>If courses were taken at a California Community College (CCC), a UC-transferable course list will appear</a:t>
            </a:r>
          </a:p>
          <a:p>
            <a:pPr eaLnBrk="1" hangingPunct="1">
              <a:buFontTx/>
              <a:buChar char="•"/>
            </a:pPr>
            <a:r>
              <a:rPr lang="en-US" sz="800" dirty="0" smtClean="0">
                <a:latin typeface="Arial" pitchFamily="34" charset="0"/>
                <a:cs typeface="Arial" pitchFamily="34" charset="0"/>
              </a:rPr>
              <a:t> Select the course(s) taken, grade received (IP for In Progress, PL for Planned), and the “a-g” subject area for the course</a:t>
            </a:r>
          </a:p>
          <a:p>
            <a:pPr eaLnBrk="1" hangingPunct="1">
              <a:buFontTx/>
              <a:buChar char="•"/>
            </a:pPr>
            <a:r>
              <a:rPr lang="en-US" sz="800" dirty="0" smtClean="0">
                <a:latin typeface="Arial" pitchFamily="34" charset="0"/>
                <a:cs typeface="Arial" pitchFamily="34" charset="0"/>
              </a:rPr>
              <a:t> If the CCC course is not UC-transferable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enter the courses in the table provided</a:t>
            </a:r>
          </a:p>
          <a:p>
            <a:pPr eaLnBrk="1" hangingPunct="1">
              <a:buFontTx/>
              <a:buChar char="•"/>
            </a:pPr>
            <a:endParaRPr lang="en-US" sz="800" dirty="0" smtClean="0">
              <a:latin typeface="Arial" pitchFamily="34" charset="0"/>
              <a:cs typeface="Arial" pitchFamily="34" charset="0"/>
            </a:endParaRPr>
          </a:p>
          <a:p>
            <a:pPr eaLnBrk="1" hangingPunct="1">
              <a:buFontTx/>
              <a:buChar char="•"/>
            </a:pPr>
            <a:r>
              <a:rPr lang="en-US" sz="800" dirty="0" smtClean="0">
                <a:latin typeface="Arial" pitchFamily="34" charset="0"/>
                <a:cs typeface="Arial" pitchFamily="34" charset="0"/>
              </a:rPr>
              <a:t> IF</a:t>
            </a:r>
            <a:r>
              <a:rPr lang="en-US" sz="800" baseline="0" dirty="0" smtClean="0">
                <a:latin typeface="Arial" pitchFamily="34" charset="0"/>
                <a:cs typeface="Arial" pitchFamily="34" charset="0"/>
              </a:rPr>
              <a:t> college/university </a:t>
            </a:r>
            <a:r>
              <a:rPr lang="en-US" sz="800" dirty="0" smtClean="0">
                <a:latin typeface="Arial" pitchFamily="34" charset="0"/>
                <a:cs typeface="Arial" pitchFamily="34" charset="0"/>
              </a:rPr>
              <a:t>courses were not taken at a CCC, enter each course and grade earned as it appears on the official academic record</a:t>
            </a:r>
          </a:p>
          <a:p>
            <a:pPr eaLnBrk="1" hangingPunct="1"/>
            <a:endParaRPr lang="en-US" sz="8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baseline="0" dirty="0" smtClean="0">
                <a:latin typeface="Arial" pitchFamily="34" charset="0"/>
              </a:rPr>
              <a:t>Admission staff will look to this section for an explanation of abnormalities in a student’s academic record. For example, a break in attendance, poor grades in a particular course or year, </a:t>
            </a:r>
            <a:r>
              <a:rPr lang="en-US" sz="800" b="0" baseline="0" dirty="0" smtClean="0">
                <a:latin typeface="Arial" pitchFamily="34" charset="0"/>
                <a:cs typeface="Arial" pitchFamily="34" charset="0"/>
              </a:rPr>
              <a:t>or explaining something specific about the school environment/policies that affect the academic record and/or choices for classes. </a:t>
            </a:r>
            <a:r>
              <a:rPr lang="en-US" sz="800" b="0" dirty="0" smtClean="0">
                <a:latin typeface="Arial" pitchFamily="34" charset="0"/>
              </a:rPr>
              <a:t>The additional</a:t>
            </a:r>
            <a:r>
              <a:rPr lang="en-US" sz="800" b="0" baseline="0" dirty="0" smtClean="0">
                <a:latin typeface="Arial" pitchFamily="34" charset="0"/>
              </a:rPr>
              <a:t> comments in the academic history section should not be used as an extension of the Personal Statement. </a:t>
            </a:r>
            <a:endParaRPr lang="en-US" sz="800" b="0" dirty="0" smtClean="0">
              <a:latin typeface="Arial" pitchFamily="34" charset="0"/>
            </a:endParaRPr>
          </a:p>
          <a:p>
            <a:pPr eaLnBrk="1" hangingPunct="1"/>
            <a:endParaRPr lang="en-US" sz="8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800" dirty="0" smtClean="0">
                <a:latin typeface="Arial" pitchFamily="34" charset="0"/>
                <a:ea typeface="ＭＳ Ｐゴシック"/>
                <a:cs typeface="Arial" pitchFamily="34" charset="0"/>
              </a:rPr>
              <a:t>There are six categories</a:t>
            </a:r>
            <a:r>
              <a:rPr lang="en-US" sz="800" baseline="0" dirty="0" smtClean="0">
                <a:latin typeface="Arial" pitchFamily="34" charset="0"/>
                <a:ea typeface="ＭＳ Ｐゴシック"/>
                <a:cs typeface="Arial" pitchFamily="34" charset="0"/>
              </a:rPr>
              <a:t> of Activities and Awards, each limited to five entries.  Here are just a couple of examples of the questions in two of the categories.</a:t>
            </a:r>
          </a:p>
          <a:p>
            <a:endParaRPr lang="en-US" sz="800" baseline="0" dirty="0" smtClean="0">
              <a:latin typeface="Arial" pitchFamily="34" charset="0"/>
              <a:ea typeface="ＭＳ Ｐゴシック"/>
              <a:cs typeface="Arial" pitchFamily="34" charset="0"/>
            </a:endParaRPr>
          </a:p>
          <a:p>
            <a:pPr defTabSz="931774">
              <a:spcBef>
                <a:spcPct val="0"/>
              </a:spcBef>
              <a:buFont typeface="Arial" pitchFamily="34" charset="0"/>
              <a:buChar char="•"/>
            </a:pPr>
            <a:r>
              <a:rPr lang="en-US" sz="800" dirty="0" smtClean="0">
                <a:latin typeface="Arial" pitchFamily="34" charset="0"/>
                <a:cs typeface="Arial" pitchFamily="34" charset="0"/>
              </a:rPr>
              <a:t> Coursework Other than A-G - Academic</a:t>
            </a:r>
            <a:r>
              <a:rPr lang="en-US" sz="800" baseline="0" dirty="0" smtClean="0">
                <a:latin typeface="Arial" pitchFamily="34" charset="0"/>
                <a:cs typeface="Arial" pitchFamily="34" charset="0"/>
              </a:rPr>
              <a:t> courses that do not fit in the categories “a-g” of history/social science, English, math, laboratory science, language other than English (foreign language), and/or visual and performing art should be reported in this section.  For example, leadership course, or religious studies courses. But do not include non-academic courses, such as PE, office/teacher assistant, etc.</a:t>
            </a:r>
          </a:p>
          <a:p>
            <a:pPr defTabSz="931774">
              <a:spcBef>
                <a:spcPct val="0"/>
              </a:spcBef>
              <a:buFont typeface="Arial" pitchFamily="34" charset="0"/>
              <a:buChar char="•"/>
            </a:pPr>
            <a:endParaRPr lang="en-US" sz="800" dirty="0" smtClean="0">
              <a:latin typeface="Arial" pitchFamily="34" charset="0"/>
              <a:cs typeface="Arial" pitchFamily="34" charset="0"/>
            </a:endParaRPr>
          </a:p>
          <a:p>
            <a:pPr marL="0" marR="0" indent="0" algn="l" defTabSz="931774" rtl="0" eaLnBrk="1" fontAlgn="auto" latinLnBrk="0" hangingPunct="1">
              <a:lnSpc>
                <a:spcPct val="100000"/>
              </a:lnSpc>
              <a:spcBef>
                <a:spcPct val="0"/>
              </a:spcBef>
              <a:spcAft>
                <a:spcPts val="0"/>
              </a:spcAft>
              <a:buClrTx/>
              <a:buSzTx/>
              <a:buFont typeface="Arial" pitchFamily="34" charset="0"/>
              <a:buNone/>
              <a:tabLst/>
              <a:defRPr/>
            </a:pPr>
            <a:r>
              <a:rPr lang="en-US" sz="800" baseline="0" dirty="0" smtClean="0">
                <a:latin typeface="Arial" pitchFamily="34" charset="0"/>
                <a:ea typeface="ＭＳ Ｐゴシック"/>
                <a:cs typeface="Arial" pitchFamily="34" charset="0"/>
              </a:rPr>
              <a:t>Choose experiences that have meaning, illustrate interests, and/or demonstrate leadership.</a:t>
            </a:r>
            <a:endParaRPr lang="en-US" sz="800" dirty="0" smtClean="0">
              <a:latin typeface="Arial" pitchFamily="34" charset="0"/>
              <a:cs typeface="Arial" pitchFamily="34" charset="0"/>
            </a:endParaRPr>
          </a:p>
          <a:p>
            <a:pPr defTabSz="931774">
              <a:spcBef>
                <a:spcPct val="0"/>
              </a:spcBef>
              <a:buFont typeface="Arial" pitchFamily="34" charset="0"/>
              <a:buChar char="•"/>
            </a:pPr>
            <a:r>
              <a:rPr lang="en-US" sz="800" dirty="0" smtClean="0">
                <a:latin typeface="Arial" pitchFamily="34" charset="0"/>
                <a:cs typeface="Arial" pitchFamily="34" charset="0"/>
              </a:rPr>
              <a:t> Educational preparation programs including but not limited to: AVID, Upward Bound,</a:t>
            </a:r>
            <a:r>
              <a:rPr lang="en-US" sz="800" baseline="0" dirty="0" smtClean="0">
                <a:latin typeface="Arial" pitchFamily="34" charset="0"/>
                <a:cs typeface="Arial" pitchFamily="34" charset="0"/>
              </a:rPr>
              <a:t> and Gear Up. A list of common programs appear in a drop menu.  If a program is not included, manually enter it.  </a:t>
            </a:r>
          </a:p>
          <a:p>
            <a:pPr defTabSz="931774">
              <a:spcBef>
                <a:spcPct val="0"/>
              </a:spcBef>
              <a:buFont typeface="Arial" pitchFamily="34" charset="0"/>
              <a:buNone/>
            </a:pPr>
            <a:endParaRPr lang="en-US" sz="800" baseline="0" dirty="0" smtClean="0">
              <a:latin typeface="Arial" pitchFamily="34" charset="0"/>
              <a:cs typeface="Arial" pitchFamily="34" charset="0"/>
            </a:endParaRPr>
          </a:p>
          <a:p>
            <a:pPr defTabSz="931774">
              <a:spcBef>
                <a:spcPct val="0"/>
              </a:spcBef>
              <a:buFont typeface="Arial" pitchFamily="34" charset="0"/>
              <a:buChar char="•"/>
            </a:pPr>
            <a:r>
              <a:rPr lang="en-US" sz="800" dirty="0" smtClean="0">
                <a:latin typeface="Arial" pitchFamily="34" charset="0"/>
                <a:cs typeface="Arial" pitchFamily="34" charset="0"/>
              </a:rPr>
              <a:t> Awards &amp; Honors – significant in nature – county-wide, state-wide</a:t>
            </a:r>
            <a:r>
              <a:rPr lang="en-US" sz="800" baseline="0" dirty="0" smtClean="0">
                <a:latin typeface="Arial" pitchFamily="34" charset="0"/>
                <a:cs typeface="Arial" pitchFamily="34" charset="0"/>
              </a:rPr>
              <a:t> and national awards indicate a high level of achievement with significant competition.  School-based awards are more meaningful to readers if context is provided, such as: X number of X to earn award, but even “perfect attendance” can be insightful</a:t>
            </a:r>
          </a:p>
          <a:p>
            <a:pPr lvl="1" defTabSz="931774">
              <a:spcBef>
                <a:spcPct val="0"/>
              </a:spcBef>
              <a:buFont typeface="Arial" pitchFamily="34" charset="0"/>
              <a:buNone/>
            </a:pPr>
            <a:endParaRPr lang="en-US" sz="800" dirty="0" smtClean="0">
              <a:latin typeface="Arial" pitchFamily="34" charset="0"/>
              <a:cs typeface="Arial" pitchFamily="34" charset="0"/>
            </a:endParaRPr>
          </a:p>
          <a:p>
            <a:pPr defTabSz="931774">
              <a:spcBef>
                <a:spcPct val="0"/>
              </a:spcBef>
              <a:buFont typeface="Arial" pitchFamily="34" charset="0"/>
              <a:buChar char="•"/>
            </a:pPr>
            <a:r>
              <a:rPr lang="en-US" sz="800" dirty="0" smtClean="0">
                <a:latin typeface="Arial" pitchFamily="34" charset="0"/>
                <a:cs typeface="Arial" pitchFamily="34" charset="0"/>
              </a:rPr>
              <a:t> Extra Curricular Activities –</a:t>
            </a:r>
            <a:r>
              <a:rPr lang="en-US" sz="800" baseline="0" dirty="0" smtClean="0">
                <a:latin typeface="Arial" pitchFamily="34" charset="0"/>
                <a:cs typeface="Arial" pitchFamily="34" charset="0"/>
              </a:rPr>
              <a:t> depth and time – continued participation over time</a:t>
            </a:r>
            <a:endParaRPr lang="en-US" sz="800" dirty="0" smtClean="0">
              <a:latin typeface="Arial" pitchFamily="34" charset="0"/>
              <a:cs typeface="Arial" pitchFamily="34" charset="0"/>
            </a:endParaRPr>
          </a:p>
          <a:p>
            <a:pPr defTabSz="931774">
              <a:spcBef>
                <a:spcPct val="0"/>
              </a:spcBef>
              <a:buFont typeface="Arial" pitchFamily="34" charset="0"/>
              <a:buNone/>
            </a:pPr>
            <a:endParaRPr lang="en-US" sz="800" dirty="0" smtClean="0">
              <a:latin typeface="Arial" pitchFamily="34" charset="0"/>
              <a:cs typeface="Arial" pitchFamily="34" charset="0"/>
            </a:endParaRPr>
          </a:p>
          <a:p>
            <a:pPr defTabSz="931774">
              <a:spcBef>
                <a:spcPct val="0"/>
              </a:spcBef>
              <a:buFont typeface="Arial" pitchFamily="34" charset="0"/>
              <a:buChar char="•"/>
            </a:pPr>
            <a:r>
              <a:rPr lang="en-US" sz="800" dirty="0" smtClean="0">
                <a:latin typeface="Arial" pitchFamily="34" charset="0"/>
                <a:cs typeface="Arial" pitchFamily="34" charset="0"/>
              </a:rPr>
              <a:t> Community Service – consistent participation</a:t>
            </a:r>
            <a:r>
              <a:rPr lang="en-US" sz="800" baseline="0" dirty="0" smtClean="0">
                <a:latin typeface="Arial" pitchFamily="34" charset="0"/>
                <a:cs typeface="Arial" pitchFamily="34" charset="0"/>
              </a:rPr>
              <a:t> over time may indicate commitment and dedication</a:t>
            </a:r>
          </a:p>
          <a:p>
            <a:pPr defTabSz="931774">
              <a:spcBef>
                <a:spcPct val="0"/>
              </a:spcBef>
              <a:buFont typeface="Arial" pitchFamily="34" charset="0"/>
              <a:buNone/>
            </a:pPr>
            <a:endParaRPr lang="en-US" sz="800" dirty="0" smtClean="0">
              <a:latin typeface="Arial" pitchFamily="34" charset="0"/>
              <a:cs typeface="Arial" pitchFamily="34" charset="0"/>
            </a:endParaRPr>
          </a:p>
          <a:p>
            <a:pPr defTabSz="931774">
              <a:spcBef>
                <a:spcPct val="0"/>
              </a:spcBef>
              <a:buFont typeface="Arial" pitchFamily="34" charset="0"/>
              <a:buChar char="•"/>
            </a:pPr>
            <a:r>
              <a:rPr lang="en-US" sz="800" dirty="0" smtClean="0">
                <a:latin typeface="Arial" pitchFamily="34" charset="0"/>
                <a:cs typeface="Arial" pitchFamily="34" charset="0"/>
              </a:rPr>
              <a:t> Work Experience – demonstrates</a:t>
            </a:r>
            <a:r>
              <a:rPr lang="en-US" sz="800" baseline="0" dirty="0" smtClean="0">
                <a:latin typeface="Arial" pitchFamily="34" charset="0"/>
                <a:cs typeface="Arial" pitchFamily="34" charset="0"/>
              </a:rPr>
              <a:t> time management, responsibility and perhaps leadership.</a:t>
            </a:r>
            <a:endParaRPr lang="en-US" sz="800" dirty="0" smtClean="0">
              <a:latin typeface="Arial" pitchFamily="34" charset="0"/>
              <a:cs typeface="Arial" pitchFamily="34" charset="0"/>
            </a:endParaRPr>
          </a:p>
          <a:p>
            <a:pPr defTabSz="931774">
              <a:spcBef>
                <a:spcPct val="0"/>
              </a:spcBef>
              <a:buFont typeface="Arial" pitchFamily="34" charset="0"/>
              <a:buChar char="•"/>
            </a:pPr>
            <a:endParaRPr lang="en-US" sz="800" dirty="0" smtClean="0">
              <a:latin typeface="Arial" pitchFamily="34" charset="0"/>
              <a:cs typeface="Arial" pitchFamily="34" charset="0"/>
            </a:endParaRPr>
          </a:p>
          <a:p>
            <a:r>
              <a:rPr lang="en-US" sz="800" dirty="0" smtClean="0">
                <a:latin typeface="Arial" pitchFamily="34" charset="0"/>
                <a:ea typeface="ＭＳ Ｐゴシック"/>
                <a:cs typeface="Arial" pitchFamily="34" charset="0"/>
              </a:rPr>
              <a:t>Enter details</a:t>
            </a:r>
            <a:r>
              <a:rPr lang="en-US" sz="800" baseline="0" dirty="0" smtClean="0">
                <a:latin typeface="Arial" pitchFamily="34" charset="0"/>
                <a:ea typeface="ＭＳ Ｐゴシック"/>
                <a:cs typeface="Arial" pitchFamily="34" charset="0"/>
              </a:rPr>
              <a:t> about each activity.</a:t>
            </a:r>
          </a:p>
          <a:p>
            <a:endParaRPr lang="en-US" sz="800" baseline="0" dirty="0" smtClean="0">
              <a:latin typeface="Arial" pitchFamily="34" charset="0"/>
              <a:ea typeface="ＭＳ Ｐゴシック"/>
              <a:cs typeface="Arial" pitchFamily="34" charset="0"/>
            </a:endParaRPr>
          </a:p>
          <a:p>
            <a:r>
              <a:rPr lang="en-US" sz="800" baseline="0" dirty="0" smtClean="0">
                <a:latin typeface="Arial" pitchFamily="34" charset="0"/>
                <a:ea typeface="ＭＳ Ｐゴシック"/>
                <a:cs typeface="Arial" pitchFamily="34" charset="0"/>
              </a:rPr>
              <a:t>If an applicant did not have the time/opportunity to participate in school and/or community activities, volunteer/paid employment, it is helpful to application readers to know why – how else did the applicant use their time and explain if it was a choice or a requirement for example: caring for siblings, elder-care, commitment to doing homework (research projects, papers, etc.) </a:t>
            </a:r>
          </a:p>
          <a:p>
            <a:endParaRPr lang="en-US" sz="800" baseline="0" dirty="0" smtClean="0">
              <a:latin typeface="Arial" pitchFamily="34" charset="0"/>
              <a:ea typeface="ＭＳ Ｐゴシック"/>
              <a:cs typeface="Arial" pitchFamily="34" charset="0"/>
            </a:endParaRPr>
          </a:p>
          <a:p>
            <a:pPr defTabSz="931774">
              <a:defRPr/>
            </a:pPr>
            <a:r>
              <a:rPr lang="en-US" sz="800" dirty="0" smtClean="0">
                <a:latin typeface="Arial" pitchFamily="34" charset="0"/>
                <a:cs typeface="Arial" pitchFamily="34" charset="0"/>
              </a:rPr>
              <a:t>Applicants should not exaggerate or make things up because</a:t>
            </a:r>
            <a:r>
              <a:rPr lang="en-US" sz="800" baseline="0" dirty="0" smtClean="0">
                <a:latin typeface="Arial" pitchFamily="34" charset="0"/>
                <a:cs typeface="Arial" pitchFamily="34" charset="0"/>
              </a:rPr>
              <a:t> the </a:t>
            </a:r>
            <a:r>
              <a:rPr lang="en-US" sz="800" dirty="0" smtClean="0">
                <a:latin typeface="Arial" pitchFamily="34" charset="0"/>
                <a:cs typeface="Arial" pitchFamily="34" charset="0"/>
              </a:rPr>
              <a:t>information</a:t>
            </a:r>
            <a:r>
              <a:rPr lang="en-US" sz="800" baseline="0" dirty="0" smtClean="0">
                <a:latin typeface="Arial" pitchFamily="34" charset="0"/>
                <a:cs typeface="Arial" pitchFamily="34" charset="0"/>
              </a:rPr>
              <a:t>  submitted </a:t>
            </a:r>
            <a:r>
              <a:rPr lang="en-US" sz="800" dirty="0" smtClean="0">
                <a:latin typeface="Arial" pitchFamily="34" charset="0"/>
                <a:cs typeface="Arial" pitchFamily="34" charset="0"/>
              </a:rPr>
              <a:t>is subject to verification, and if an</a:t>
            </a:r>
            <a:r>
              <a:rPr lang="en-US" sz="800" baseline="0" dirty="0" smtClean="0">
                <a:latin typeface="Arial" pitchFamily="34" charset="0"/>
                <a:cs typeface="Arial" pitchFamily="34" charset="0"/>
              </a:rPr>
              <a:t> applicant </a:t>
            </a:r>
            <a:r>
              <a:rPr lang="en-US" sz="800" dirty="0" smtClean="0">
                <a:latin typeface="Arial" pitchFamily="34" charset="0"/>
                <a:cs typeface="Arial" pitchFamily="34" charset="0"/>
              </a:rPr>
              <a:t>is unable to provide proof of the information</a:t>
            </a:r>
            <a:r>
              <a:rPr lang="en-US" sz="800" baseline="0" dirty="0" smtClean="0">
                <a:latin typeface="Arial" pitchFamily="34" charset="0"/>
                <a:cs typeface="Arial" pitchFamily="34" charset="0"/>
              </a:rPr>
              <a:t> provided</a:t>
            </a:r>
            <a:r>
              <a:rPr lang="en-US" sz="800" dirty="0" smtClean="0">
                <a:latin typeface="Arial" pitchFamily="34" charset="0"/>
                <a:cs typeface="Arial" pitchFamily="34" charset="0"/>
              </a:rPr>
              <a:t>, the application will be cancelled.</a:t>
            </a:r>
            <a:endParaRPr lang="en-US" sz="8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Before beginning,</a:t>
            </a:r>
            <a:r>
              <a:rPr lang="en-US" sz="800" baseline="0" dirty="0" smtClean="0">
                <a:latin typeface="Arial" pitchFamily="34" charset="0"/>
                <a:cs typeface="Arial" pitchFamily="34" charset="0"/>
              </a:rPr>
              <a:t> it is important to understand the application process and what can be done to prepare to complete the application. </a:t>
            </a:r>
            <a:endParaRPr lang="en-US" sz="800" dirty="0" smtClean="0">
              <a:latin typeface="Arial" pitchFamily="34" charset="0"/>
              <a:cs typeface="Arial" pitchFamily="34" charset="0"/>
            </a:endParaRP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sz="800" dirty="0" smtClean="0">
                <a:latin typeface="+mn-lt"/>
              </a:rPr>
              <a:t> </a:t>
            </a:r>
            <a:r>
              <a:rPr lang="en-US" sz="800" dirty="0" smtClean="0">
                <a:latin typeface="Arial" pitchFamily="34" charset="0"/>
                <a:cs typeface="Arial" pitchFamily="34" charset="0"/>
              </a:rPr>
              <a:t>Reminder:  ACT</a:t>
            </a:r>
            <a:r>
              <a:rPr lang="en-US" sz="800" baseline="0" dirty="0" smtClean="0">
                <a:latin typeface="Arial" pitchFamily="34" charset="0"/>
                <a:cs typeface="Arial" pitchFamily="34" charset="0"/>
              </a:rPr>
              <a:t> Plus Writing and/or SAT scores (and SAT Subject Test </a:t>
            </a:r>
            <a:r>
              <a:rPr lang="en-US" sz="800" b="1" baseline="0" dirty="0" smtClean="0">
                <a:latin typeface="Arial" pitchFamily="34" charset="0"/>
                <a:cs typeface="Arial" pitchFamily="34" charset="0"/>
              </a:rPr>
              <a:t>if</a:t>
            </a:r>
            <a:r>
              <a:rPr lang="en-US" sz="800" baseline="0" dirty="0" smtClean="0">
                <a:latin typeface="Arial" pitchFamily="34" charset="0"/>
                <a:cs typeface="Arial" pitchFamily="34" charset="0"/>
              </a:rPr>
              <a:t> an applicant </a:t>
            </a:r>
            <a:r>
              <a:rPr lang="en-US" sz="800" b="1" baseline="0" dirty="0" smtClean="0">
                <a:latin typeface="Arial" pitchFamily="34" charset="0"/>
                <a:cs typeface="Arial" pitchFamily="34" charset="0"/>
              </a:rPr>
              <a:t>chooses</a:t>
            </a:r>
            <a:r>
              <a:rPr lang="en-US" sz="800" baseline="0" dirty="0" smtClean="0">
                <a:latin typeface="Arial" pitchFamily="34" charset="0"/>
                <a:cs typeface="Arial" pitchFamily="34" charset="0"/>
              </a:rPr>
              <a:t> to take them although they are not required)</a:t>
            </a:r>
            <a:r>
              <a:rPr lang="en-US" sz="800" dirty="0" smtClean="0">
                <a:latin typeface="Arial" pitchFamily="34" charset="0"/>
                <a:cs typeface="Arial" pitchFamily="34" charset="0"/>
              </a:rPr>
              <a:t> must be completed by December of the senior year (last year of secondary school).</a:t>
            </a:r>
          </a:p>
          <a:p>
            <a:pPr eaLnBrk="1" hangingPunct="1">
              <a:buFontTx/>
              <a:buChar char="•"/>
            </a:pPr>
            <a:r>
              <a:rPr lang="en-US" sz="800" dirty="0" smtClean="0">
                <a:latin typeface="Arial" pitchFamily="34" charset="0"/>
                <a:cs typeface="Arial" pitchFamily="34" charset="0"/>
              </a:rPr>
              <a:t> Report completed test with date(s)/scores or planned test date(s) on the admission application.</a:t>
            </a:r>
          </a:p>
          <a:p>
            <a:pPr eaLnBrk="1" hangingPunct="1">
              <a:buFontTx/>
              <a:buChar char="•"/>
            </a:pPr>
            <a:r>
              <a:rPr lang="en-US" sz="800" dirty="0" smtClean="0">
                <a:latin typeface="Arial" pitchFamily="34" charset="0"/>
                <a:cs typeface="Arial" pitchFamily="34" charset="0"/>
              </a:rPr>
              <a:t> If an</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examination was completed more than once, enter highest score.</a:t>
            </a:r>
          </a:p>
          <a:p>
            <a:pPr marL="0" marR="0" lvl="0" indent="0" algn="l" defTabSz="457200" rtl="0" eaLnBrk="1" fontAlgn="auto" latinLnBrk="0" hangingPunct="1">
              <a:lnSpc>
                <a:spcPct val="100000"/>
              </a:lnSpc>
              <a:spcBef>
                <a:spcPts val="0"/>
              </a:spcBef>
              <a:spcAft>
                <a:spcPts val="0"/>
              </a:spcAft>
              <a:buClrTx/>
              <a:buSzTx/>
              <a:buFontTx/>
              <a:buChar char="•"/>
              <a:tabLst/>
              <a:defRPr/>
            </a:pPr>
            <a:r>
              <a:rPr lang="en-US" sz="800" kern="1200" dirty="0" smtClean="0">
                <a:solidFill>
                  <a:schemeClr val="tx1"/>
                </a:solidFill>
                <a:latin typeface="Arial" pitchFamily="34" charset="0"/>
                <a:ea typeface="+mn-ea"/>
                <a:cs typeface="Arial" pitchFamily="34" charset="0"/>
              </a:rPr>
              <a:t> UC only uses SAT subject tests, which are not required, but may be recommended for specific programs at some campuses, as an additional piece of information as a part of the application.  SAT Subject Test Recommendations</a:t>
            </a:r>
            <a:r>
              <a:rPr lang="en-US" sz="800" kern="1200" baseline="0" dirty="0" smtClean="0">
                <a:solidFill>
                  <a:schemeClr val="tx1"/>
                </a:solidFill>
                <a:latin typeface="Arial" pitchFamily="34" charset="0"/>
                <a:ea typeface="+mn-ea"/>
                <a:cs typeface="Arial" pitchFamily="34" charset="0"/>
              </a:rPr>
              <a:t> can be found at: admission.universityofcalifornia.edu/freshman/requirements/examination-requirement/SAT-subject-tests/index.html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tx1"/>
              </a:solidFill>
              <a:latin typeface="Arial" pitchFamily="34" charset="0"/>
              <a:ea typeface="+mn-ea"/>
              <a:cs typeface="Arial" pitchFamily="34" charset="0"/>
            </a:endParaRPr>
          </a:p>
          <a:p>
            <a:pPr lvl="0">
              <a:buFont typeface="Arial" pitchFamily="34" charset="0"/>
              <a:buChar char="•"/>
            </a:pPr>
            <a:r>
              <a:rPr lang="en-US" sz="800" kern="1200" dirty="0" smtClean="0">
                <a:solidFill>
                  <a:schemeClr val="tx1"/>
                </a:solidFill>
                <a:latin typeface="Arial" pitchFamily="34" charset="0"/>
                <a:ea typeface="+mn-ea"/>
                <a:cs typeface="Arial" pitchFamily="34" charset="0"/>
              </a:rPr>
              <a:t> UC does not recommend that applicants use the College Board’s Score Choice function because it delays delivery of test scores. </a:t>
            </a:r>
          </a:p>
          <a:p>
            <a:pPr lvl="0">
              <a:buFont typeface="Arial" pitchFamily="34" charset="0"/>
              <a:buChar char="•"/>
            </a:pPr>
            <a:r>
              <a:rPr lang="en-US" sz="800" kern="1200" dirty="0" smtClean="0">
                <a:solidFill>
                  <a:schemeClr val="tx1"/>
                </a:solidFill>
                <a:latin typeface="Arial" pitchFamily="34" charset="0"/>
                <a:ea typeface="+mn-ea"/>
                <a:cs typeface="Arial" pitchFamily="34" charset="0"/>
              </a:rPr>
              <a:t> We strongly encourage students to report all official scores although</a:t>
            </a:r>
            <a:r>
              <a:rPr lang="en-US" sz="800" kern="1200" baseline="0" dirty="0" smtClean="0">
                <a:solidFill>
                  <a:schemeClr val="tx1"/>
                </a:solidFill>
                <a:latin typeface="Arial" pitchFamily="34" charset="0"/>
                <a:ea typeface="+mn-ea"/>
                <a:cs typeface="Arial" pitchFamily="34" charset="0"/>
              </a:rPr>
              <a:t> we </a:t>
            </a:r>
            <a:r>
              <a:rPr lang="en-US" sz="800" kern="1200" dirty="0" smtClean="0">
                <a:solidFill>
                  <a:schemeClr val="tx1"/>
                </a:solidFill>
                <a:latin typeface="Arial" pitchFamily="34" charset="0"/>
                <a:ea typeface="+mn-ea"/>
                <a:cs typeface="Arial" pitchFamily="34" charset="0"/>
              </a:rPr>
              <a:t>only use the highest score at a single sitting for admission consideration.</a:t>
            </a:r>
          </a:p>
          <a:p>
            <a:pPr lvl="0">
              <a:buFont typeface="Arial" pitchFamily="34" charset="0"/>
              <a:buNone/>
            </a:pPr>
            <a:endParaRPr lang="en-US" sz="800" kern="1200" dirty="0" smtClean="0">
              <a:solidFill>
                <a:schemeClr val="tx1"/>
              </a:solidFill>
              <a:latin typeface="Arial" pitchFamily="34" charset="0"/>
              <a:ea typeface="+mn-ea"/>
              <a:cs typeface="Arial" pitchFamily="34" charset="0"/>
            </a:endParaRPr>
          </a:p>
          <a:p>
            <a:pPr lvl="0">
              <a:buFont typeface="Arial" pitchFamily="34" charset="0"/>
              <a:buChar char="•"/>
            </a:pPr>
            <a:r>
              <a:rPr lang="en-US" sz="800" kern="1200" dirty="0" smtClean="0">
                <a:solidFill>
                  <a:schemeClr val="tx1"/>
                </a:solidFill>
                <a:latin typeface="Arial" pitchFamily="34" charset="0"/>
                <a:ea typeface="+mn-ea"/>
                <a:cs typeface="Arial" pitchFamily="34" charset="0"/>
              </a:rPr>
              <a:t> Official SAT/ACT/SAT Subject Tests</a:t>
            </a:r>
            <a:r>
              <a:rPr lang="en-US" sz="800" kern="1200" baseline="0" dirty="0" smtClean="0">
                <a:solidFill>
                  <a:schemeClr val="tx1"/>
                </a:solidFill>
                <a:latin typeface="Arial" pitchFamily="34" charset="0"/>
                <a:ea typeface="+mn-ea"/>
                <a:cs typeface="Arial" pitchFamily="34" charset="0"/>
              </a:rPr>
              <a:t> </a:t>
            </a:r>
            <a:r>
              <a:rPr lang="en-US" sz="800" kern="1200" dirty="0" smtClean="0">
                <a:solidFill>
                  <a:schemeClr val="tx1"/>
                </a:solidFill>
                <a:latin typeface="Arial" pitchFamily="34" charset="0"/>
                <a:ea typeface="+mn-ea"/>
                <a:cs typeface="Arial" pitchFamily="34" charset="0"/>
              </a:rPr>
              <a:t>examination scores can be submitted to just one campus to which the student will be applying. Scores will be disseminated to all campuses to which the student applied. </a:t>
            </a:r>
          </a:p>
          <a:p>
            <a:pPr lvl="0">
              <a:buFont typeface="Arial" pitchFamily="34" charset="0"/>
              <a:buChar char="•"/>
            </a:pPr>
            <a:endParaRPr lang="en-US" sz="800" kern="1200" dirty="0" smtClean="0">
              <a:solidFill>
                <a:schemeClr val="tx1"/>
              </a:solidFill>
              <a:latin typeface="Arial" pitchFamily="34" charset="0"/>
              <a:ea typeface="+mn-ea"/>
              <a:cs typeface="Arial" pitchFamily="34" charset="0"/>
            </a:endParaRPr>
          </a:p>
          <a:p>
            <a:pPr lvl="0">
              <a:buFont typeface="Arial" pitchFamily="34" charset="0"/>
              <a:buChar char="•"/>
            </a:pPr>
            <a:r>
              <a:rPr lang="en-US" sz="800" kern="1200" dirty="0" smtClean="0">
                <a:solidFill>
                  <a:schemeClr val="tx1"/>
                </a:solidFill>
                <a:latin typeface="Arial" pitchFamily="34" charset="0"/>
                <a:ea typeface="+mn-ea"/>
                <a:cs typeface="Arial" pitchFamily="34" charset="0"/>
              </a:rPr>
              <a:t> If official scores are/were</a:t>
            </a:r>
            <a:r>
              <a:rPr lang="en-US" sz="800" kern="1200" baseline="0" dirty="0" smtClean="0">
                <a:solidFill>
                  <a:schemeClr val="tx1"/>
                </a:solidFill>
                <a:latin typeface="Arial" pitchFamily="34" charset="0"/>
                <a:ea typeface="+mn-ea"/>
                <a:cs typeface="Arial" pitchFamily="34" charset="0"/>
              </a:rPr>
              <a:t> sent to UC prior to an applicant filing an admission application, please note that the UC system office maintains scores received for three years.  So, for example, if official scores were submitted for an examination date for a student’s sophomore year then the student applies during their senior year, the UC system office will still have those scores.  </a:t>
            </a:r>
            <a:endParaRPr lang="en-US" sz="80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Arial" pitchFamily="34" charset="0"/>
              </a:rPr>
              <a:t>In the Test Score section, students report results of their AP, IB, and TOEFL/IELTS exams, if applicable.</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dirty="0" smtClean="0">
                <a:latin typeface="Arial" pitchFamily="34" charset="0"/>
                <a:cs typeface="Arial" pitchFamily="34" charset="0"/>
              </a:rPr>
              <a:t>Official </a:t>
            </a:r>
            <a:r>
              <a:rPr lang="en-US" sz="800" b="1" dirty="0" smtClean="0">
                <a:latin typeface="Arial" pitchFamily="34" charset="0"/>
                <a:cs typeface="Arial" pitchFamily="34" charset="0"/>
              </a:rPr>
              <a:t>TOEFL</a:t>
            </a:r>
            <a:r>
              <a:rPr lang="en-US" sz="800" b="0" dirty="0" smtClean="0">
                <a:latin typeface="Arial" pitchFamily="34" charset="0"/>
                <a:cs typeface="Arial" pitchFamily="34" charset="0"/>
              </a:rPr>
              <a:t> scores can</a:t>
            </a:r>
            <a:r>
              <a:rPr lang="en-US" sz="800" b="0" baseline="0" dirty="0" smtClean="0">
                <a:latin typeface="Arial" pitchFamily="34" charset="0"/>
                <a:cs typeface="Arial" pitchFamily="34" charset="0"/>
              </a:rPr>
              <a:t> be submitted to ONE UC campus and </a:t>
            </a:r>
            <a:r>
              <a:rPr lang="en-US" sz="800" kern="1200" dirty="0" smtClean="0">
                <a:solidFill>
                  <a:schemeClr val="tx1"/>
                </a:solidFill>
                <a:latin typeface="+mn-lt"/>
                <a:ea typeface="+mn-ea"/>
                <a:cs typeface="+mn-cs"/>
              </a:rPr>
              <a:t>we will share the scores with all campuses to which the applicant applies. </a:t>
            </a:r>
            <a:r>
              <a:rPr lang="en-US" sz="800" b="1" kern="1200" dirty="0" smtClean="0">
                <a:solidFill>
                  <a:schemeClr val="tx1"/>
                </a:solidFill>
                <a:latin typeface="+mn-lt"/>
                <a:ea typeface="+mn-ea"/>
                <a:cs typeface="+mn-cs"/>
              </a:rPr>
              <a:t>NOTE</a:t>
            </a:r>
            <a:r>
              <a:rPr lang="en-US" sz="800" kern="1200" dirty="0" smtClean="0">
                <a:solidFill>
                  <a:schemeClr val="tx1"/>
                </a:solidFill>
                <a:latin typeface="+mn-lt"/>
                <a:ea typeface="+mn-ea"/>
                <a:cs typeface="+mn-cs"/>
              </a:rPr>
              <a:t>: IELTS scores must be sent to each campus.”</a:t>
            </a:r>
            <a:r>
              <a:rPr lang="en-US" sz="800" kern="1200" baseline="0" dirty="0" smtClean="0">
                <a:solidFill>
                  <a:schemeClr val="tx1"/>
                </a:solidFill>
                <a:latin typeface="+mn-lt"/>
                <a:ea typeface="+mn-ea"/>
                <a:cs typeface="+mn-cs"/>
              </a:rPr>
              <a:t> </a:t>
            </a:r>
            <a:r>
              <a:rPr lang="en-US" sz="800" b="1" kern="1200" baseline="0" dirty="0" smtClean="0">
                <a:solidFill>
                  <a:schemeClr val="tx1"/>
                </a:solidFill>
                <a:latin typeface="+mn-lt"/>
                <a:ea typeface="+mn-ea"/>
                <a:cs typeface="+mn-cs"/>
              </a:rPr>
              <a:t>The official score report </a:t>
            </a:r>
            <a:r>
              <a:rPr lang="en-US" sz="800" b="1" dirty="0" smtClean="0">
                <a:latin typeface="Arial" pitchFamily="34" charset="0"/>
                <a:cs typeface="Arial" pitchFamily="34" charset="0"/>
              </a:rPr>
              <a:t>must</a:t>
            </a:r>
            <a:r>
              <a:rPr lang="en-US" sz="800" b="1" baseline="0" dirty="0" smtClean="0">
                <a:latin typeface="Arial" pitchFamily="34" charset="0"/>
                <a:cs typeface="Arial" pitchFamily="34" charset="0"/>
              </a:rPr>
              <a:t> be submitted no later than January.</a:t>
            </a:r>
            <a:endParaRPr lang="en-US" sz="800" b="1" dirty="0" smtClean="0">
              <a:latin typeface="Arial" pitchFamily="34" charset="0"/>
              <a:cs typeface="Arial" pitchFamily="34" charset="0"/>
            </a:endParaRPr>
          </a:p>
          <a:p>
            <a:endParaRPr lang="en-US" sz="800" dirty="0" smtClean="0">
              <a:latin typeface="Arial" pitchFamily="34" charset="0"/>
              <a:ea typeface="ＭＳ Ｐゴシック"/>
              <a:cs typeface="Arial" pitchFamily="34" charset="0"/>
            </a:endParaRPr>
          </a:p>
          <a:p>
            <a:r>
              <a:rPr lang="en-US" sz="800" dirty="0" smtClean="0">
                <a:latin typeface="Arial" pitchFamily="34" charset="0"/>
                <a:ea typeface="ＭＳ Ｐゴシック"/>
                <a:cs typeface="Arial" pitchFamily="34" charset="0"/>
              </a:rPr>
              <a:t>We have added a new section for international students to report their national or external examination results as well.  </a:t>
            </a:r>
          </a:p>
          <a:p>
            <a:r>
              <a:rPr lang="en-US" sz="800" dirty="0" smtClean="0">
                <a:latin typeface="Arial" pitchFamily="34" charset="0"/>
                <a:ea typeface="ＭＳ Ｐゴシック"/>
                <a:cs typeface="Arial" pitchFamily="34" charset="0"/>
              </a:rPr>
              <a:t>Just like AP, IB, and TOEFL, if the exam is not applicable to the student, they can just click through the section.</a:t>
            </a:r>
            <a:endParaRPr lang="en-US" sz="800" b="1" dirty="0" smtClean="0">
              <a:latin typeface="Arial" pitchFamily="34" charset="0"/>
              <a:cs typeface="Arial" pitchFamily="34" charset="0"/>
            </a:endParaRPr>
          </a:p>
          <a:p>
            <a:pPr eaLnBrk="1" hangingPunct="1"/>
            <a:endParaRPr lang="en-US" sz="800" b="1" dirty="0" smtClean="0">
              <a:latin typeface="Arial" pitchFamily="34" charset="0"/>
              <a:cs typeface="Arial" pitchFamily="34" charset="0"/>
            </a:endParaRPr>
          </a:p>
          <a:p>
            <a:pPr eaLnBrk="1" hangingPunct="1"/>
            <a:r>
              <a:rPr lang="en-US" sz="800" b="1" dirty="0" smtClean="0">
                <a:latin typeface="Arial" pitchFamily="34" charset="0"/>
                <a:cs typeface="Arial" pitchFamily="34" charset="0"/>
              </a:rPr>
              <a:t>Advanced</a:t>
            </a:r>
            <a:r>
              <a:rPr lang="en-US" sz="800" b="1" baseline="0" dirty="0" smtClean="0">
                <a:latin typeface="Arial" pitchFamily="34" charset="0"/>
                <a:cs typeface="Arial" pitchFamily="34" charset="0"/>
              </a:rPr>
              <a:t> </a:t>
            </a:r>
            <a:r>
              <a:rPr lang="en-US" sz="800" b="1" dirty="0" smtClean="0">
                <a:latin typeface="Arial" pitchFamily="34" charset="0"/>
                <a:cs typeface="Arial" pitchFamily="34" charset="0"/>
              </a:rPr>
              <a:t>Placement</a:t>
            </a:r>
            <a:r>
              <a:rPr lang="en-US" sz="800" b="1" baseline="0" dirty="0" smtClean="0">
                <a:latin typeface="Arial" pitchFamily="34" charset="0"/>
                <a:cs typeface="Arial" pitchFamily="34" charset="0"/>
              </a:rPr>
              <a:t> &amp; International Baccalaureate Exams: </a:t>
            </a:r>
          </a:p>
          <a:p>
            <a:pPr eaLnBrk="1" hangingPunct="1">
              <a:buFont typeface="Arial" pitchFamily="34" charset="0"/>
              <a:buChar char="•"/>
            </a:pPr>
            <a:r>
              <a:rPr lang="en-US" sz="800" b="0" baseline="0" dirty="0" smtClean="0">
                <a:latin typeface="Arial" pitchFamily="34" charset="0"/>
                <a:cs typeface="Arial" pitchFamily="34" charset="0"/>
              </a:rPr>
              <a:t> Scores can demonstrate academic mastery in individual subjects and be used to satisfy freshman admission subject requirements not satisfied with coursework. </a:t>
            </a:r>
          </a:p>
          <a:p>
            <a:pPr eaLnBrk="1" hangingPunct="1">
              <a:buFont typeface="Arial" pitchFamily="34" charset="0"/>
              <a:buChar char="•"/>
            </a:pPr>
            <a:r>
              <a:rPr lang="en-US" sz="800" b="0" baseline="0" dirty="0" smtClean="0">
                <a:latin typeface="Arial" pitchFamily="34" charset="0"/>
                <a:cs typeface="Arial" pitchFamily="34" charset="0"/>
              </a:rPr>
              <a:t> Scores must be self reported on the application.  Don’t worry about “low” scores, UC treats that as neutral but does acknowledge an attempt was made to earn a score for which UC would award credit toward the UC degree.  </a:t>
            </a:r>
          </a:p>
          <a:p>
            <a:pPr eaLnBrk="1" hangingPunct="1">
              <a:buFont typeface="Arial" pitchFamily="34" charset="0"/>
              <a:buNone/>
            </a:pPr>
            <a:endParaRPr lang="en-US" sz="800" b="0" baseline="0" dirty="0" smtClean="0">
              <a:latin typeface="Arial" pitchFamily="34" charset="0"/>
              <a:cs typeface="Arial" pitchFamily="34" charset="0"/>
            </a:endParaRPr>
          </a:p>
          <a:p>
            <a:pPr eaLnBrk="1" hangingPunct="1"/>
            <a:r>
              <a:rPr lang="en-US" sz="800" b="0" baseline="0" dirty="0" smtClean="0">
                <a:latin typeface="Arial" pitchFamily="34" charset="0"/>
                <a:cs typeface="Arial" pitchFamily="34" charset="0"/>
              </a:rPr>
              <a:t>IMPORTANT: Official AP/IB scores are </a:t>
            </a:r>
            <a:r>
              <a:rPr lang="en-US" sz="800" b="1" baseline="0" dirty="0" smtClean="0">
                <a:latin typeface="Arial" pitchFamily="34" charset="0"/>
                <a:cs typeface="Arial" pitchFamily="34" charset="0"/>
              </a:rPr>
              <a:t>not </a:t>
            </a:r>
            <a:r>
              <a:rPr lang="en-US" sz="800" b="0" baseline="0" dirty="0" smtClean="0">
                <a:latin typeface="Arial" pitchFamily="34" charset="0"/>
                <a:cs typeface="Arial" pitchFamily="34" charset="0"/>
              </a:rPr>
              <a:t>required until after a student has accepted an offer of admission; do not send scores at time of application submission.</a:t>
            </a:r>
          </a:p>
          <a:p>
            <a:pPr eaLnBrk="1" hangingPunct="1"/>
            <a:endParaRPr lang="en-US" sz="800" b="1" dirty="0" smtClean="0">
              <a:latin typeface="Arial" pitchFamily="34" charset="0"/>
              <a:cs typeface="Arial" pitchFamily="34" charset="0"/>
            </a:endParaRPr>
          </a:p>
          <a:p>
            <a:pPr eaLnBrk="1" hangingPunct="1"/>
            <a:endParaRPr lang="en-US" sz="800" b="1" dirty="0" smtClean="0">
              <a:latin typeface="Arial" pitchFamily="34" charset="0"/>
              <a:cs typeface="Arial" pitchFamily="34" charset="0"/>
            </a:endParaRPr>
          </a:p>
          <a:p>
            <a:pPr eaLnBrk="1" hangingPunct="1"/>
            <a:endParaRPr lang="en-US" sz="8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The Personal Statement is an integral part of the</a:t>
            </a:r>
            <a:r>
              <a:rPr lang="en-US" sz="800" baseline="0" dirty="0" smtClean="0">
                <a:latin typeface="Arial" pitchFamily="34" charset="0"/>
                <a:cs typeface="Arial" pitchFamily="34" charset="0"/>
              </a:rPr>
              <a:t> UC admission application.  It is not reviewed as a stand-alone part of the application.  It is a statement about the applicant, not an essay.  </a:t>
            </a:r>
            <a:r>
              <a:rPr lang="en-US" sz="800" kern="1200" baseline="0" dirty="0" smtClean="0">
                <a:solidFill>
                  <a:schemeClr val="tx1"/>
                </a:solidFill>
                <a:latin typeface="+mn-lt"/>
                <a:ea typeface="+mn-ea"/>
                <a:cs typeface="+mn-cs"/>
              </a:rPr>
              <a:t>The content of the Personal Statement should add clarity, richness, and meaning to the information presented in other parts of the UC application, enabling the admissions officer to form the best impression of the applicant. </a:t>
            </a:r>
            <a:r>
              <a:rPr lang="en-US" sz="800" baseline="0" dirty="0" smtClean="0">
                <a:latin typeface="Arial" pitchFamily="34" charset="0"/>
                <a:cs typeface="Arial" pitchFamily="34" charset="0"/>
              </a:rPr>
              <a:t>The Personal Statement must be about and completed by the applicant.</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ＭＳ Ｐゴシック"/>
                <a:cs typeface="ＭＳ Ｐゴシック"/>
              </a:rPr>
              <a:t>For the Personal Statement, there is a 1,000 words</a:t>
            </a:r>
            <a:r>
              <a:rPr lang="en-US" baseline="0" dirty="0" smtClean="0">
                <a:latin typeface="Arial" pitchFamily="34" charset="0"/>
                <a:ea typeface="ＭＳ Ｐゴシック"/>
                <a:cs typeface="ＭＳ Ｐゴシック"/>
              </a:rPr>
              <a:t> total maximum to be used two answer the two prompts. </a:t>
            </a:r>
            <a:r>
              <a:rPr lang="en-US" sz="1200" baseline="0" dirty="0" smtClean="0">
                <a:latin typeface="Arial" pitchFamily="34" charset="0"/>
                <a:ea typeface="ＭＳ Ｐゴシック"/>
                <a:cs typeface="Arial" pitchFamily="34" charset="0"/>
              </a:rPr>
              <a:t>We recommend that one prompt response be 750 words and the other prompt response be 250 words.  </a:t>
            </a:r>
            <a:r>
              <a:rPr lang="en-US" sz="1200" dirty="0" smtClean="0">
                <a:latin typeface="Arial" pitchFamily="34" charset="0"/>
                <a:ea typeface="ＭＳ Ｐゴシック"/>
                <a:cs typeface="Arial" pitchFamily="34" charset="0"/>
              </a:rPr>
              <a:t>There</a:t>
            </a:r>
            <a:r>
              <a:rPr lang="en-US" sz="1200" baseline="0" dirty="0" smtClean="0">
                <a:latin typeface="Arial" pitchFamily="34" charset="0"/>
                <a:ea typeface="ＭＳ Ｐゴシック"/>
                <a:cs typeface="Arial" pitchFamily="34" charset="0"/>
              </a:rPr>
              <a:t> is a word count function. </a:t>
            </a:r>
            <a:r>
              <a:rPr lang="en-US" baseline="0" dirty="0" smtClean="0">
                <a:latin typeface="Arial" pitchFamily="34" charset="0"/>
                <a:ea typeface="ＭＳ Ｐゴシック"/>
                <a:cs typeface="ＭＳ Ｐゴシック"/>
              </a:rPr>
              <a:t>Grammatical and spelling errors, although they do not count against an applicant, can be distracting to the reader; please </a:t>
            </a:r>
            <a:r>
              <a:rPr lang="en-US" dirty="0" smtClean="0">
                <a:latin typeface="Arial" pitchFamily="34" charset="0"/>
                <a:ea typeface="ＭＳ Ｐゴシック"/>
                <a:cs typeface="ＭＳ Ｐゴシック"/>
              </a:rPr>
              <a:t>submit clean, proofread and typo-free responses</a:t>
            </a:r>
            <a:r>
              <a:rPr lang="en-US" baseline="0" dirty="0" smtClean="0">
                <a:latin typeface="Arial" pitchFamily="34" charset="0"/>
                <a:ea typeface="ＭＳ Ｐゴシック"/>
                <a:cs typeface="ＭＳ Ｐゴシック"/>
              </a:rPr>
              <a:t>. </a:t>
            </a:r>
          </a:p>
          <a:p>
            <a:pPr defTabSz="931774">
              <a:defRPr/>
            </a:pPr>
            <a:endParaRPr lang="en-US" baseline="0" dirty="0" smtClean="0">
              <a:latin typeface="Arial" pitchFamily="34" charset="0"/>
            </a:endParaRPr>
          </a:p>
          <a:p>
            <a:pPr defTabSz="931774">
              <a:defRPr/>
            </a:pPr>
            <a:r>
              <a:rPr lang="en-US" baseline="0" dirty="0" smtClean="0">
                <a:latin typeface="Arial" pitchFamily="34" charset="0"/>
              </a:rPr>
              <a:t>Remember this is the applicant’s chance to tell the reader more about themselves. It is the only chance the reader has to get to know the student. Students should think of this as an in-person interview, but on paper. This is not an essay, but rather it’s a </a:t>
            </a:r>
            <a:r>
              <a:rPr lang="en-US" b="1" i="1" baseline="0" dirty="0" smtClean="0">
                <a:latin typeface="Arial" pitchFamily="34" charset="0"/>
              </a:rPr>
              <a:t>personal</a:t>
            </a:r>
            <a:r>
              <a:rPr lang="en-US" baseline="0" dirty="0" smtClean="0">
                <a:latin typeface="Arial" pitchFamily="34" charset="0"/>
              </a:rPr>
              <a:t> statement. </a:t>
            </a:r>
          </a:p>
          <a:p>
            <a:pPr defTabSz="931774">
              <a:defRPr/>
            </a:pPr>
            <a:endParaRPr lang="en-US" baseline="0" dirty="0" smtClean="0">
              <a:latin typeface="Arial" pitchFamily="34" charset="0"/>
            </a:endParaRPr>
          </a:p>
          <a:p>
            <a:pPr eaLnBrk="1" hangingPunct="1"/>
            <a:r>
              <a:rPr lang="en-US" sz="1200" b="1" u="sng" dirty="0" smtClean="0">
                <a:latin typeface="Arial" pitchFamily="34" charset="0"/>
                <a:cs typeface="Arial" pitchFamily="34" charset="0"/>
              </a:rPr>
              <a:t>Personal Statement Tips:</a:t>
            </a:r>
          </a:p>
          <a:p>
            <a:pPr eaLnBrk="1" hangingPunct="1"/>
            <a:r>
              <a:rPr lang="en-US" sz="1200" b="0" u="none" dirty="0" smtClean="0">
                <a:latin typeface="Arial" pitchFamily="34" charset="0"/>
                <a:cs typeface="Arial" pitchFamily="34" charset="0"/>
              </a:rPr>
              <a:t>Students</a:t>
            </a:r>
            <a:r>
              <a:rPr lang="en-US" sz="1200" b="0" u="none" baseline="0" dirty="0" smtClean="0">
                <a:latin typeface="Arial" pitchFamily="34" charset="0"/>
                <a:cs typeface="Arial" pitchFamily="34" charset="0"/>
              </a:rPr>
              <a:t> should…</a:t>
            </a:r>
            <a:endParaRPr lang="en-US" sz="1200" b="0" u="none" dirty="0" smtClean="0">
              <a:latin typeface="Arial" pitchFamily="34" charset="0"/>
              <a:cs typeface="Arial" pitchFamily="34" charset="0"/>
            </a:endParaRPr>
          </a:p>
          <a:p>
            <a:pPr eaLnBrk="1" hangingPunct="1">
              <a:buFontTx/>
              <a:buChar char="•"/>
            </a:pPr>
            <a:r>
              <a:rPr lang="en-US" sz="1200" dirty="0" smtClean="0">
                <a:latin typeface="Arial" pitchFamily="34" charset="0"/>
                <a:cs typeface="Arial" pitchFamily="34" charset="0"/>
              </a:rPr>
              <a:t> Read each prompt carefully and be sure to respond to all parts of the prompt. They should take time</a:t>
            </a:r>
            <a:r>
              <a:rPr lang="en-US" sz="1200" baseline="0" dirty="0" smtClean="0">
                <a:latin typeface="Arial" pitchFamily="34" charset="0"/>
                <a:cs typeface="Arial" pitchFamily="34" charset="0"/>
              </a:rPr>
              <a:t> and think about each prompt before starting to write and use details and examples to make their point. </a:t>
            </a:r>
          </a:p>
          <a:p>
            <a:pPr eaLnBrk="1" hangingPunct="1">
              <a:buFontTx/>
              <a:buChar char="•"/>
            </a:pPr>
            <a:r>
              <a:rPr lang="en-US" sz="1200" baseline="0" dirty="0" smtClean="0">
                <a:latin typeface="Arial" pitchFamily="34" charset="0"/>
                <a:cs typeface="Arial" pitchFamily="34" charset="0"/>
              </a:rPr>
              <a:t> Use their words strategically and write to add context and depth, not to fill space. </a:t>
            </a:r>
          </a:p>
          <a:p>
            <a:pPr eaLnBrk="1" hangingPunct="1">
              <a:buFontTx/>
              <a:buChar char="•"/>
            </a:pPr>
            <a:r>
              <a:rPr lang="en-US" sz="1200" baseline="0" dirty="0" smtClean="0">
                <a:latin typeface="Arial" pitchFamily="34" charset="0"/>
                <a:cs typeface="Arial" pitchFamily="34" charset="0"/>
              </a:rPr>
              <a:t> Give themselves time to edit. Start writing to answer each prompt, then go back and review the word count, content, and overall message. They may not have space to tell us everything, so make the words count. </a:t>
            </a:r>
          </a:p>
          <a:p>
            <a:pPr eaLnBrk="1" hangingPunct="1">
              <a:buFontTx/>
              <a:buChar char="•"/>
            </a:pPr>
            <a:r>
              <a:rPr lang="en-US" sz="1200" baseline="0" dirty="0" smtClean="0">
                <a:latin typeface="Arial" pitchFamily="34" charset="0"/>
                <a:cs typeface="Arial" pitchFamily="34" charset="0"/>
              </a:rPr>
              <a:t> Stick to one topic per response. Making a list of accomplishments, activities, awards or work will lessen the impact of their words. Expand on a topic by using examples and facts for maximum impact to an admissions reader. </a:t>
            </a:r>
            <a:endParaRPr lang="en-US" sz="1200" dirty="0" smtClean="0">
              <a:latin typeface="Arial" pitchFamily="34" charset="0"/>
              <a:cs typeface="Arial" pitchFamily="34" charset="0"/>
            </a:endParaRPr>
          </a:p>
          <a:p>
            <a:pPr eaLnBrk="1" hangingPunct="1">
              <a:buFontTx/>
              <a:buChar char="•"/>
            </a:pPr>
            <a:r>
              <a:rPr lang="en-US" sz="1200" dirty="0" smtClean="0">
                <a:latin typeface="Arial" pitchFamily="34" charset="0"/>
                <a:cs typeface="Arial" pitchFamily="34" charset="0"/>
              </a:rPr>
              <a:t> Use specific, concrete examples to support the points</a:t>
            </a:r>
            <a:r>
              <a:rPr lang="en-US" sz="1200" baseline="0" dirty="0" smtClean="0">
                <a:latin typeface="Arial" pitchFamily="34" charset="0"/>
                <a:cs typeface="Arial" pitchFamily="34" charset="0"/>
              </a:rPr>
              <a:t> made.</a:t>
            </a:r>
          </a:p>
          <a:p>
            <a:pPr eaLnBrk="1" hangingPunct="1">
              <a:buFontTx/>
              <a:buChar char="•"/>
            </a:pPr>
            <a:r>
              <a:rPr lang="en-US" sz="1200" baseline="0" dirty="0" smtClean="0">
                <a:latin typeface="Arial" pitchFamily="34" charset="0"/>
                <a:cs typeface="Arial" pitchFamily="34" charset="0"/>
              </a:rPr>
              <a:t> The statement must be about the applicant, not a family member or friend.  For example, if a family member or friend influenced the applicant in some way, briefly state that, but spend more of the allowable words telling the reader about how the influence caused the applicant to do something, start something, expand their horizons, etc.  Use “I” statements, for example, “As a result of a (family member or friend’s) influence: I did XYZ;  I began to think about XYZ; I now see how I fit in with XYZ; I see myself achieving XYZ by doing XYZ”. </a:t>
            </a:r>
          </a:p>
          <a:p>
            <a:pPr eaLnBrk="1" hangingPunct="1">
              <a:buFontTx/>
              <a:buNone/>
            </a:pPr>
            <a:endParaRPr lang="en-US" baseline="0" dirty="0" smtClean="0">
              <a:latin typeface="Arial" pitchFamily="34" charset="0"/>
            </a:endParaRPr>
          </a:p>
          <a:p>
            <a:pPr eaLnBrk="1" hangingPunct="1">
              <a:buFontTx/>
              <a:buChar char="•"/>
            </a:pPr>
            <a:r>
              <a:rPr lang="en-US" baseline="0" dirty="0" smtClean="0">
                <a:latin typeface="Arial" pitchFamily="34" charset="0"/>
              </a:rPr>
              <a:t>This is absolutely the time the applicant must brag (not exaggerate) about themselves and all of the wonderful things they have accomplished thus far in their young life.</a:t>
            </a:r>
            <a:endParaRPr lang="en-US" dirty="0" smtClean="0">
              <a:latin typeface="Arial" pitchFamily="34" charset="0"/>
            </a:endParaRPr>
          </a:p>
          <a:p>
            <a:pPr eaLnBrk="1" hangingPunct="1">
              <a:buFontTx/>
              <a:buNone/>
            </a:pPr>
            <a:endParaRPr lang="en-US" dirty="0" smtClean="0">
              <a:latin typeface="Arial" pitchFamily="34" charset="0"/>
            </a:endParaRPr>
          </a:p>
          <a:p>
            <a:pPr eaLnBrk="1" hangingPunct="1">
              <a:buFontTx/>
              <a:buChar char="•"/>
            </a:pPr>
            <a:r>
              <a:rPr lang="en-US" i="0" dirty="0" smtClean="0">
                <a:latin typeface="Arial" pitchFamily="34" charset="0"/>
              </a:rPr>
              <a:t> Statement #1: Readers don’t assume anything, so you must explain to them. Give specific examples of your experiences to back up your claims.</a:t>
            </a:r>
          </a:p>
          <a:p>
            <a:pPr eaLnBrk="1" hangingPunct="1">
              <a:buFontTx/>
              <a:buChar char="•"/>
            </a:pPr>
            <a:r>
              <a:rPr lang="en-US" dirty="0" smtClean="0">
                <a:latin typeface="Arial" pitchFamily="34" charset="0"/>
              </a:rPr>
              <a:t> Statement #2: What are you most proud of? What are you passionate about?  How have you achieved what you have within your context?</a:t>
            </a:r>
          </a:p>
          <a:p>
            <a:pPr eaLnBrk="1" hangingPunct="1">
              <a:buFontTx/>
              <a:buChar char="•"/>
            </a:pPr>
            <a:r>
              <a:rPr lang="en-US" b="1" dirty="0" smtClean="0">
                <a:latin typeface="Arial" pitchFamily="34" charset="0"/>
              </a:rPr>
              <a:t> </a:t>
            </a:r>
            <a:r>
              <a:rPr lang="en-US" dirty="0" smtClean="0">
                <a:latin typeface="Arial" pitchFamily="34" charset="0"/>
              </a:rPr>
              <a:t>Additional Comments:</a:t>
            </a:r>
          </a:p>
          <a:p>
            <a:pPr eaLnBrk="1" hangingPunct="1"/>
            <a:r>
              <a:rPr lang="en-US" dirty="0" smtClean="0">
                <a:latin typeface="Arial" pitchFamily="34" charset="0"/>
              </a:rPr>
              <a:t>	- This is NOT a continuation of the personal statement</a:t>
            </a:r>
          </a:p>
          <a:p>
            <a:pPr lvl="2" eaLnBrk="1" hangingPunct="1"/>
            <a:r>
              <a:rPr lang="en-US" dirty="0" smtClean="0">
                <a:latin typeface="Arial" pitchFamily="34" charset="0"/>
              </a:rPr>
              <a:t>- An</a:t>
            </a:r>
            <a:r>
              <a:rPr lang="en-US" baseline="0" dirty="0" smtClean="0">
                <a:latin typeface="Arial" pitchFamily="34" charset="0"/>
              </a:rPr>
              <a:t> </a:t>
            </a:r>
            <a:r>
              <a:rPr lang="en-US" dirty="0" smtClean="0">
                <a:latin typeface="Arial" pitchFamily="34" charset="0"/>
              </a:rPr>
              <a:t>example of something that a student may choose to insert here would be something that affected their schooling but wasn’t all encompassing. For instance, if a student had an</a:t>
            </a:r>
            <a:r>
              <a:rPr lang="en-US" baseline="0" dirty="0" smtClean="0">
                <a:latin typeface="Arial" pitchFamily="34" charset="0"/>
              </a:rPr>
              <a:t> illness</a:t>
            </a:r>
            <a:r>
              <a:rPr lang="en-US" dirty="0" smtClean="0">
                <a:latin typeface="Arial" pitchFamily="34" charset="0"/>
              </a:rPr>
              <a:t> or changed schools during high school with only a small affect on his or her grades, then it might be more appropriate to use the additional comments section than the personal statement. However, in the same instance, if the student feels that an</a:t>
            </a:r>
            <a:r>
              <a:rPr lang="en-US" baseline="0" dirty="0" smtClean="0">
                <a:latin typeface="Arial" pitchFamily="34" charset="0"/>
              </a:rPr>
              <a:t> illness</a:t>
            </a:r>
            <a:r>
              <a:rPr lang="en-US" dirty="0" smtClean="0">
                <a:latin typeface="Arial" pitchFamily="34" charset="0"/>
              </a:rPr>
              <a:t> or a school change,</a:t>
            </a:r>
            <a:r>
              <a:rPr lang="en-US" baseline="0" dirty="0" smtClean="0">
                <a:latin typeface="Arial" pitchFamily="34" charset="0"/>
              </a:rPr>
              <a:t> a </a:t>
            </a:r>
            <a:r>
              <a:rPr lang="en-US" dirty="0" smtClean="0">
                <a:latin typeface="Arial" pitchFamily="34" charset="0"/>
              </a:rPr>
              <a:t>move to a different city/state/country, increased work</a:t>
            </a:r>
            <a:r>
              <a:rPr lang="en-US" baseline="0" dirty="0" smtClean="0">
                <a:latin typeface="Arial" pitchFamily="34" charset="0"/>
              </a:rPr>
              <a:t> hours, etc. </a:t>
            </a:r>
            <a:r>
              <a:rPr lang="en-US" dirty="0" smtClean="0">
                <a:latin typeface="Arial" pitchFamily="34" charset="0"/>
              </a:rPr>
              <a:t> dramatically affected them or if</a:t>
            </a:r>
            <a:r>
              <a:rPr lang="en-US" baseline="0" dirty="0" smtClean="0">
                <a:latin typeface="Arial" pitchFamily="34" charset="0"/>
              </a:rPr>
              <a:t> one of these experiences best</a:t>
            </a:r>
            <a:r>
              <a:rPr lang="en-US" dirty="0" smtClean="0">
                <a:latin typeface="Arial" pitchFamily="34" charset="0"/>
              </a:rPr>
              <a:t> demonstrates</a:t>
            </a:r>
            <a:r>
              <a:rPr lang="en-US" baseline="0" dirty="0" smtClean="0">
                <a:latin typeface="Arial" pitchFamily="34" charset="0"/>
              </a:rPr>
              <a:t> </a:t>
            </a:r>
            <a:r>
              <a:rPr lang="en-US" dirty="0" smtClean="0">
                <a:latin typeface="Arial" pitchFamily="34" charset="0"/>
              </a:rPr>
              <a:t>their dreams and aspirations (prompt 1) or their best accomplishment (prompt 2), then for that student it would be appropriate to write about it in the personal statement.</a:t>
            </a:r>
          </a:p>
          <a:p>
            <a:pPr eaLnBrk="1" hangingPunct="1"/>
            <a:endParaRPr lang="en-US" dirty="0" smtClean="0">
              <a:latin typeface="Arial" pitchFamily="34" charset="0"/>
            </a:endParaRPr>
          </a:p>
          <a:p>
            <a:pPr eaLnBrk="1" hangingPunct="1">
              <a:buFontTx/>
              <a:buChar char="•"/>
            </a:pPr>
            <a:r>
              <a:rPr lang="en-US" dirty="0" smtClean="0">
                <a:latin typeface="Arial" pitchFamily="34" charset="0"/>
              </a:rPr>
              <a:t>  Additional information to keep in mind:</a:t>
            </a:r>
          </a:p>
          <a:p>
            <a:pPr lvl="1" eaLnBrk="1" hangingPunct="1">
              <a:buFontTx/>
              <a:buChar char="•"/>
            </a:pPr>
            <a:r>
              <a:rPr lang="en-US" baseline="0" dirty="0" smtClean="0">
                <a:latin typeface="Arial" pitchFamily="34" charset="0"/>
              </a:rPr>
              <a:t> </a:t>
            </a:r>
            <a:r>
              <a:rPr lang="en-US" dirty="0" smtClean="0">
                <a:latin typeface="Arial" pitchFamily="34" charset="0"/>
              </a:rPr>
              <a:t>Who is reading the application?</a:t>
            </a:r>
          </a:p>
          <a:p>
            <a:pPr lvl="1" eaLnBrk="1" hangingPunct="1">
              <a:buFontTx/>
              <a:buChar char="•"/>
            </a:pPr>
            <a:r>
              <a:rPr lang="en-US" baseline="0" dirty="0" smtClean="0">
                <a:latin typeface="Arial" pitchFamily="34" charset="0"/>
              </a:rPr>
              <a:t> </a:t>
            </a:r>
            <a:r>
              <a:rPr lang="en-US" dirty="0" smtClean="0">
                <a:latin typeface="Arial" pitchFamily="34" charset="0"/>
              </a:rPr>
              <a:t>The</a:t>
            </a:r>
            <a:r>
              <a:rPr lang="en-US" baseline="0" dirty="0" smtClean="0">
                <a:latin typeface="Arial" pitchFamily="34" charset="0"/>
              </a:rPr>
              <a:t> reader doesn’t </a:t>
            </a:r>
            <a:r>
              <a:rPr lang="en-US" dirty="0" smtClean="0">
                <a:latin typeface="Arial" pitchFamily="34" charset="0"/>
              </a:rPr>
              <a:t>know the</a:t>
            </a:r>
            <a:r>
              <a:rPr lang="en-US" baseline="0" dirty="0" smtClean="0">
                <a:latin typeface="Arial" pitchFamily="34" charset="0"/>
              </a:rPr>
              <a:t> student</a:t>
            </a:r>
            <a:r>
              <a:rPr lang="en-US" dirty="0" smtClean="0">
                <a:latin typeface="Arial" pitchFamily="34" charset="0"/>
              </a:rPr>
              <a:t>, the</a:t>
            </a:r>
            <a:r>
              <a:rPr lang="en-US" baseline="0" dirty="0" smtClean="0">
                <a:latin typeface="Arial" pitchFamily="34" charset="0"/>
              </a:rPr>
              <a:t> student  doesn’t </a:t>
            </a:r>
            <a:r>
              <a:rPr lang="en-US" dirty="0" smtClean="0">
                <a:latin typeface="Arial" pitchFamily="34" charset="0"/>
              </a:rPr>
              <a:t>know them, so they MUST </a:t>
            </a:r>
            <a:r>
              <a:rPr lang="en-US" u="sng" dirty="0" smtClean="0">
                <a:latin typeface="Arial" pitchFamily="34" charset="0"/>
              </a:rPr>
              <a:t>explain</a:t>
            </a:r>
            <a:r>
              <a:rPr lang="en-US" dirty="0" smtClean="0">
                <a:latin typeface="Arial" pitchFamily="34" charset="0"/>
              </a:rPr>
              <a:t> what they mean.</a:t>
            </a:r>
          </a:p>
          <a:p>
            <a:pPr lvl="1" eaLnBrk="1" hangingPunct="1">
              <a:buFontTx/>
              <a:buChar char="•"/>
            </a:pPr>
            <a:r>
              <a:rPr lang="en-US" baseline="0" dirty="0" smtClean="0">
                <a:latin typeface="Arial" pitchFamily="34" charset="0"/>
              </a:rPr>
              <a:t> </a:t>
            </a:r>
            <a:r>
              <a:rPr lang="en-US" dirty="0" smtClean="0">
                <a:latin typeface="Arial" pitchFamily="34" charset="0"/>
              </a:rPr>
              <a:t>Students should write like they are speaking to a stranger, or a respected adult, and treat it like an interview.</a:t>
            </a:r>
          </a:p>
          <a:p>
            <a:pPr lvl="1" eaLnBrk="1" hangingPunct="1">
              <a:buFontTx/>
              <a:buChar char="•"/>
            </a:pPr>
            <a:r>
              <a:rPr lang="en-US" baseline="0" dirty="0" smtClean="0">
                <a:latin typeface="Arial" pitchFamily="34" charset="0"/>
              </a:rPr>
              <a:t> </a:t>
            </a:r>
            <a:r>
              <a:rPr lang="en-US" dirty="0" smtClean="0">
                <a:latin typeface="Arial" pitchFamily="34" charset="0"/>
              </a:rPr>
              <a:t>Make sure to explain the whole situation. This is</a:t>
            </a:r>
            <a:r>
              <a:rPr lang="en-US" baseline="0" dirty="0" smtClean="0">
                <a:latin typeface="Arial" pitchFamily="34" charset="0"/>
              </a:rPr>
              <a:t> an</a:t>
            </a:r>
            <a:r>
              <a:rPr lang="en-US" dirty="0" smtClean="0">
                <a:latin typeface="Arial" pitchFamily="34" charset="0"/>
              </a:rPr>
              <a:t> opportunity to draw connections among all of their experiences and to talk about all the hard work they’ve done. </a:t>
            </a:r>
          </a:p>
          <a:p>
            <a:pPr lvl="1" eaLnBrk="1" hangingPunct="1">
              <a:buFontTx/>
              <a:buChar char="•"/>
            </a:pPr>
            <a:r>
              <a:rPr lang="en-US" baseline="0" dirty="0" smtClean="0">
                <a:latin typeface="Arial" pitchFamily="34" charset="0"/>
              </a:rPr>
              <a:t> </a:t>
            </a:r>
            <a:r>
              <a:rPr lang="en-US" dirty="0" smtClean="0">
                <a:latin typeface="Arial" pitchFamily="34" charset="0"/>
              </a:rPr>
              <a:t>Do not use</a:t>
            </a:r>
            <a:r>
              <a:rPr lang="en-US" baseline="0" dirty="0" smtClean="0">
                <a:latin typeface="Arial" pitchFamily="34" charset="0"/>
              </a:rPr>
              <a:t> acronyms, if possible.</a:t>
            </a:r>
            <a:endParaRPr lang="en-US" dirty="0" smtClean="0">
              <a:latin typeface="Arial" pitchFamily="34" charset="0"/>
            </a:endParaRPr>
          </a:p>
          <a:p>
            <a:pPr eaLnBrk="1" hangingPunct="1"/>
            <a:endParaRPr lang="en-US" dirty="0" smtClean="0">
              <a:latin typeface="Arial" pitchFamily="34" charset="0"/>
            </a:endParaRPr>
          </a:p>
          <a:p>
            <a:pPr defTabSz="931774">
              <a:buFont typeface="Arial" pitchFamily="34" charset="0"/>
              <a:buChar char="•"/>
              <a:defRPr/>
            </a:pPr>
            <a:r>
              <a:rPr lang="en-US" dirty="0" smtClean="0">
                <a:latin typeface="Arial" pitchFamily="34" charset="0"/>
              </a:rPr>
              <a:t>Relax. This is one of many pieces of information UC considers in reviewing applications. An admissions decision will not be based on</a:t>
            </a:r>
            <a:r>
              <a:rPr lang="en-US" baseline="0" dirty="0" smtClean="0">
                <a:latin typeface="Arial" pitchFamily="34" charset="0"/>
              </a:rPr>
              <a:t> the </a:t>
            </a:r>
            <a:r>
              <a:rPr lang="en-US" dirty="0" smtClean="0">
                <a:latin typeface="Arial" pitchFamily="34" charset="0"/>
              </a:rPr>
              <a:t>personal statement alone.</a:t>
            </a:r>
            <a:endParaRPr lang="en-US" dirty="0" smtClean="0"/>
          </a:p>
        </p:txBody>
      </p:sp>
      <p:sp>
        <p:nvSpPr>
          <p:cNvPr id="4" name="Slide Number Placeholder 3"/>
          <p:cNvSpPr>
            <a:spLocks noGrp="1"/>
          </p:cNvSpPr>
          <p:nvPr>
            <p:ph type="sldNum" sz="quarter" idx="10"/>
          </p:nvPr>
        </p:nvSpPr>
        <p:spPr/>
        <p:txBody>
          <a:bodyPr/>
          <a:lstStyle/>
          <a:p>
            <a:fld id="{3C2D5646-A00B-3942-B201-4EB41B9B77BE}" type="slidenum">
              <a: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Many applicants use</a:t>
            </a:r>
            <a:r>
              <a:rPr lang="en-US" sz="800" baseline="0" dirty="0" smtClean="0">
                <a:latin typeface="Arial" pitchFamily="34" charset="0"/>
                <a:cs typeface="Arial" pitchFamily="34" charset="0"/>
              </a:rPr>
              <a:t> the 750 word allotment for prompt #1.  Admission staff generally find this the most informative of the two personal statements.  Be sure to provide specific examples to support the statements made. Applicants are free to choose how to allot the 1,000 word maximum.</a:t>
            </a:r>
          </a:p>
          <a:p>
            <a:endParaRPr lang="en-US" sz="800" baseline="0" dirty="0" smtClean="0">
              <a:latin typeface="Arial" pitchFamily="34" charset="0"/>
              <a:cs typeface="Arial" pitchFamily="34" charset="0"/>
            </a:endParaRPr>
          </a:p>
          <a:p>
            <a:r>
              <a:rPr lang="en-US" sz="800" baseline="0" dirty="0" smtClean="0">
                <a:latin typeface="Arial" pitchFamily="34" charset="0"/>
                <a:cs typeface="Arial" pitchFamily="34" charset="0"/>
              </a:rPr>
              <a:t>Tell the reader what was done and why; what was learned; and how the applicant took what was learned and applied it to aspects of their life.</a:t>
            </a:r>
          </a:p>
          <a:p>
            <a:endParaRPr lang="en-US" sz="8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baseline="0" dirty="0" smtClean="0">
                <a:latin typeface="Arial" pitchFamily="34" charset="0"/>
                <a:cs typeface="Arial" pitchFamily="34" charset="0"/>
              </a:rPr>
              <a:t>For prompt #2, some applicants choose to relate a “sports” or “music” story – this is perfectly acceptable; however, applicants must be sure to go beyond the experience and spend more words on how the experience has “shaped” them. </a:t>
            </a: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latin typeface="Arial" pitchFamily="34" charset="0"/>
              <a:cs typeface="Arial" pitchFamily="34" charset="0"/>
            </a:endParaRPr>
          </a:p>
          <a:p>
            <a:endParaRPr lang="en-US" sz="800" dirty="0"/>
          </a:p>
        </p:txBody>
      </p:sp>
      <p:sp>
        <p:nvSpPr>
          <p:cNvPr id="4" name="Slide Number Placeholder 3"/>
          <p:cNvSpPr>
            <a:spLocks noGrp="1"/>
          </p:cNvSpPr>
          <p:nvPr>
            <p:ph type="sldNum" sz="quarter" idx="10"/>
          </p:nvPr>
        </p:nvSpPr>
        <p:spPr/>
        <p:txBody>
          <a:bodyPr/>
          <a:lstStyle/>
          <a:p>
            <a:fld id="{3C2D5646-A00B-3942-B201-4EB41B9B77BE}" type="slidenum">
              <a: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buFont typeface="Arial" pitchFamily="34" charset="0"/>
              <a:buChar char="•"/>
              <a:defRPr/>
            </a:pPr>
            <a:r>
              <a:rPr lang="en-US" dirty="0" smtClean="0"/>
              <a:t> </a:t>
            </a:r>
            <a:r>
              <a:rPr lang="en-US" sz="800" dirty="0" smtClean="0">
                <a:latin typeface="Arial" pitchFamily="34" charset="0"/>
                <a:cs typeface="Arial" pitchFamily="34" charset="0"/>
              </a:rPr>
              <a:t>Counselors: If a student wants you to review their application, make sure you ask them for a copy of their full application</a:t>
            </a:r>
            <a:r>
              <a:rPr lang="en-US" sz="800" baseline="0" dirty="0" smtClean="0">
                <a:latin typeface="Arial" pitchFamily="34" charset="0"/>
                <a:cs typeface="Arial" pitchFamily="34" charset="0"/>
              </a:rPr>
              <a:t> (or </a:t>
            </a:r>
            <a:r>
              <a:rPr lang="en-US" sz="800" dirty="0" smtClean="0">
                <a:latin typeface="Arial" pitchFamily="34" charset="0"/>
                <a:cs typeface="Arial" pitchFamily="34" charset="0"/>
              </a:rPr>
              <a:t>transcripts and a copy of their extracurricular</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worksheet) so you can:</a:t>
            </a:r>
          </a:p>
          <a:p>
            <a:pPr lvl="1">
              <a:buFont typeface="Arial" pitchFamily="34" charset="0"/>
              <a:buChar char="•"/>
              <a:defRPr/>
            </a:pP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Give feedback within the context they they’ve presented</a:t>
            </a:r>
          </a:p>
          <a:p>
            <a:pPr lvl="1">
              <a:buFont typeface="Arial" pitchFamily="34" charset="0"/>
              <a:buChar char="•"/>
              <a:defRPr/>
            </a:pP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See if there are any gaps that need to be explained or something they listed on their worksheet that might be a inspire a more compelling story than what they have chosen</a:t>
            </a:r>
            <a:r>
              <a:rPr lang="en-US" sz="800" baseline="0" dirty="0" smtClean="0">
                <a:latin typeface="Arial" pitchFamily="34" charset="0"/>
                <a:cs typeface="Arial" pitchFamily="34" charset="0"/>
              </a:rPr>
              <a:t> to </a:t>
            </a:r>
            <a:r>
              <a:rPr lang="en-US" sz="800" dirty="0" smtClean="0">
                <a:latin typeface="Arial" pitchFamily="34" charset="0"/>
                <a:cs typeface="Arial" pitchFamily="34" charset="0"/>
              </a:rPr>
              <a:t>write.  Often</a:t>
            </a:r>
            <a:r>
              <a:rPr lang="en-US" sz="800" baseline="0" dirty="0" smtClean="0">
                <a:latin typeface="Arial" pitchFamily="34" charset="0"/>
                <a:cs typeface="Arial" pitchFamily="34" charset="0"/>
              </a:rPr>
              <a:t> young students do not see the value, the “wow” of what they have accomplished given their circumstances.</a:t>
            </a:r>
            <a:endParaRPr lang="en-US" sz="800" dirty="0" smtClean="0">
              <a:latin typeface="Arial" pitchFamily="34" charset="0"/>
              <a:cs typeface="Arial" pitchFamily="34" charset="0"/>
            </a:endParaRPr>
          </a:p>
          <a:p>
            <a:pPr>
              <a:defRPr/>
            </a:pPr>
            <a:endParaRPr lang="en-US" sz="800" dirty="0" smtClean="0">
              <a:latin typeface="Arial" pitchFamily="34" charset="0"/>
              <a:cs typeface="Arial" pitchFamily="34" charset="0"/>
            </a:endParaRPr>
          </a:p>
          <a:p>
            <a:pPr>
              <a:buFont typeface="Arial" pitchFamily="34" charset="0"/>
              <a:buChar char="•"/>
              <a:defRPr/>
            </a:pPr>
            <a:r>
              <a:rPr lang="en-US" sz="800" dirty="0" smtClean="0">
                <a:latin typeface="Arial" pitchFamily="34" charset="0"/>
                <a:cs typeface="Arial" pitchFamily="34" charset="0"/>
              </a:rPr>
              <a:t> Applicants</a:t>
            </a:r>
            <a:r>
              <a:rPr lang="en-US" sz="800" baseline="0" dirty="0" smtClean="0">
                <a:latin typeface="Arial" pitchFamily="34" charset="0"/>
                <a:cs typeface="Arial" pitchFamily="34" charset="0"/>
              </a:rPr>
              <a:t> should avoid</a:t>
            </a:r>
            <a:r>
              <a:rPr lang="en-US" sz="800" dirty="0" smtClean="0">
                <a:latin typeface="Arial" pitchFamily="34" charset="0"/>
                <a:cs typeface="Arial" pitchFamily="34" charset="0"/>
              </a:rPr>
              <a:t> common mistakes like:</a:t>
            </a:r>
          </a:p>
          <a:p>
            <a:pPr lvl="1">
              <a:buFont typeface="Arial" pitchFamily="34" charset="0"/>
              <a:buChar char="•"/>
              <a:defRPr/>
            </a:pP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Generalities: Stick to facts and specifics they want us to know about themselves</a:t>
            </a:r>
            <a:endParaRPr lang="en-US" sz="800" baseline="0" dirty="0" smtClean="0">
              <a:latin typeface="Arial" pitchFamily="34" charset="0"/>
              <a:cs typeface="Arial" pitchFamily="34" charset="0"/>
            </a:endParaRPr>
          </a:p>
          <a:p>
            <a:pPr lvl="1">
              <a:buFont typeface="Arial" pitchFamily="34" charset="0"/>
              <a:buChar char="•"/>
              <a:defRPr/>
            </a:pP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Stretching the truth: Just be honest. The</a:t>
            </a:r>
            <a:r>
              <a:rPr lang="en-US" sz="800" baseline="0" dirty="0" smtClean="0">
                <a:latin typeface="Arial" pitchFamily="34" charset="0"/>
                <a:cs typeface="Arial" pitchFamily="34" charset="0"/>
              </a:rPr>
              <a:t> truth</a:t>
            </a:r>
            <a:r>
              <a:rPr lang="en-US" sz="800" dirty="0" smtClean="0">
                <a:latin typeface="Arial" pitchFamily="34" charset="0"/>
                <a:cs typeface="Arial" pitchFamily="34" charset="0"/>
              </a:rPr>
              <a:t> is revealed</a:t>
            </a:r>
            <a:r>
              <a:rPr lang="en-US" sz="800" baseline="0" dirty="0" smtClean="0">
                <a:latin typeface="Arial" pitchFamily="34" charset="0"/>
                <a:cs typeface="Arial" pitchFamily="34" charset="0"/>
              </a:rPr>
              <a:t> as we review the full application.</a:t>
            </a:r>
          </a:p>
          <a:p>
            <a:pPr lvl="1">
              <a:buFont typeface="Arial" pitchFamily="34" charset="0"/>
              <a:buChar char="•"/>
              <a:defRPr/>
            </a:pP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Inappropriate use of humor. </a:t>
            </a:r>
          </a:p>
          <a:p>
            <a:pPr lvl="1">
              <a:buFont typeface="Arial" pitchFamily="34" charset="0"/>
              <a:buChar char="•"/>
              <a:defRPr/>
            </a:pP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Creative writing (poems, scene setting, or clichés);</a:t>
            </a:r>
            <a:r>
              <a:rPr lang="en-US" sz="800" baseline="0" dirty="0" smtClean="0">
                <a:latin typeface="Arial" pitchFamily="34" charset="0"/>
                <a:cs typeface="Arial" pitchFamily="34" charset="0"/>
              </a:rPr>
              <a:t> and quotes, as usually included in an essay, may not be informative about the applicant and uses up some to the limited words allows without providing substance. </a:t>
            </a:r>
            <a:endParaRPr lang="en-US" sz="800" dirty="0" smtClean="0">
              <a:latin typeface="Arial" pitchFamily="34" charset="0"/>
              <a:cs typeface="Arial" pitchFamily="34" charset="0"/>
            </a:endParaRPr>
          </a:p>
          <a:p>
            <a:pPr>
              <a:defRPr/>
            </a:pPr>
            <a:endParaRPr lang="en-US" sz="800" dirty="0" smtClean="0">
              <a:latin typeface="Arial" pitchFamily="34" charset="0"/>
              <a:cs typeface="Arial" pitchFamily="34" charset="0"/>
            </a:endParaRPr>
          </a:p>
          <a:p>
            <a:pPr>
              <a:buFont typeface="Arial" pitchFamily="34" charset="0"/>
              <a:buNone/>
              <a:defRPr/>
            </a:pPr>
            <a:r>
              <a:rPr lang="en-US" sz="800" b="1" u="sng" dirty="0" smtClean="0">
                <a:latin typeface="Arial" pitchFamily="34" charset="0"/>
                <a:cs typeface="Arial" pitchFamily="34" charset="0"/>
              </a:rPr>
              <a:t>Other Tips and techniques:</a:t>
            </a:r>
          </a:p>
          <a:p>
            <a:pPr eaLnBrk="1" hangingPunct="1">
              <a:buFont typeface="Arial" pitchFamily="34" charset="0"/>
              <a:buChar char="•"/>
              <a:defRPr/>
            </a:pPr>
            <a:r>
              <a:rPr lang="en-US" sz="800" dirty="0" smtClean="0">
                <a:latin typeface="Arial" pitchFamily="34" charset="0"/>
                <a:cs typeface="Arial" pitchFamily="34" charset="0"/>
              </a:rPr>
              <a:t> Focus on facts</a:t>
            </a:r>
          </a:p>
          <a:p>
            <a:pPr eaLnBrk="1" hangingPunct="1">
              <a:buFont typeface="Arial" pitchFamily="34" charset="0"/>
              <a:buChar char="•"/>
              <a:defRPr/>
            </a:pPr>
            <a:r>
              <a:rPr lang="en-US" sz="800" dirty="0" smtClean="0">
                <a:latin typeface="Arial" pitchFamily="34" charset="0"/>
                <a:cs typeface="Arial" pitchFamily="34" charset="0"/>
              </a:rPr>
              <a:t> Be concrete</a:t>
            </a:r>
          </a:p>
          <a:p>
            <a:pPr eaLnBrk="1" hangingPunct="1">
              <a:buFont typeface="Arial" pitchFamily="34" charset="0"/>
              <a:buChar char="•"/>
              <a:defRPr/>
            </a:pPr>
            <a:r>
              <a:rPr lang="en-US" sz="800" dirty="0" smtClean="0">
                <a:latin typeface="Arial" pitchFamily="34" charset="0"/>
                <a:cs typeface="Arial" pitchFamily="34" charset="0"/>
              </a:rPr>
              <a:t> Prove your points</a:t>
            </a:r>
          </a:p>
          <a:p>
            <a:pPr eaLnBrk="1" hangingPunct="1">
              <a:buFont typeface="Arial" pitchFamily="34" charset="0"/>
              <a:buChar char="•"/>
              <a:defRPr/>
            </a:pPr>
            <a:r>
              <a:rPr lang="en-US" sz="800" dirty="0" smtClean="0">
                <a:latin typeface="Arial" pitchFamily="34" charset="0"/>
                <a:cs typeface="Arial" pitchFamily="34" charset="0"/>
              </a:rPr>
              <a:t> Use vivid, specific detail</a:t>
            </a:r>
            <a:r>
              <a:rPr lang="en-US" sz="800" baseline="0" dirty="0" smtClean="0">
                <a:latin typeface="Arial" pitchFamily="34" charset="0"/>
                <a:cs typeface="Arial" pitchFamily="34" charset="0"/>
              </a:rPr>
              <a:t>s and examples</a:t>
            </a:r>
            <a:endParaRPr lang="en-US" sz="800" dirty="0" smtClean="0">
              <a:latin typeface="Arial" pitchFamily="34" charset="0"/>
              <a:cs typeface="Arial" pitchFamily="34" charset="0"/>
            </a:endParaRPr>
          </a:p>
          <a:p>
            <a:pPr eaLnBrk="1" hangingPunct="1">
              <a:buFont typeface="Arial" pitchFamily="34" charset="0"/>
              <a:buChar char="•"/>
              <a:defRPr/>
            </a:pPr>
            <a:r>
              <a:rPr lang="en-US" sz="800" dirty="0" smtClean="0">
                <a:latin typeface="Arial" pitchFamily="34" charset="0"/>
                <a:cs typeface="Arial" pitchFamily="34" charset="0"/>
              </a:rPr>
              <a:t> Help the reader gain a visual image</a:t>
            </a:r>
          </a:p>
          <a:p>
            <a:pPr eaLnBrk="1" hangingPunct="1">
              <a:buFont typeface="Arial" pitchFamily="34" charset="0"/>
              <a:buChar char="•"/>
              <a:defRPr/>
            </a:pPr>
            <a:r>
              <a:rPr lang="en-US" sz="800" dirty="0" smtClean="0">
                <a:latin typeface="Arial" pitchFamily="34" charset="0"/>
                <a:cs typeface="Arial" pitchFamily="34" charset="0"/>
              </a:rPr>
              <a:t> Explain how you felt</a:t>
            </a:r>
          </a:p>
          <a:p>
            <a:pPr eaLnBrk="1" hangingPunct="1">
              <a:buFont typeface="Arial" pitchFamily="34" charset="0"/>
              <a:buChar char="•"/>
              <a:defRPr/>
            </a:pPr>
            <a:r>
              <a:rPr lang="en-US" sz="800" dirty="0" smtClean="0">
                <a:latin typeface="Arial" pitchFamily="34" charset="0"/>
                <a:cs typeface="Arial" pitchFamily="34" charset="0"/>
              </a:rPr>
              <a:t> Show your passion!!</a:t>
            </a:r>
          </a:p>
          <a:p>
            <a:pPr>
              <a:defRPr/>
            </a:pPr>
            <a:endParaRPr lang="en-US" sz="800" b="1" u="sng" dirty="0" smtClean="0">
              <a:latin typeface="Arial" pitchFamily="34" charset="0"/>
              <a:cs typeface="Arial" pitchFamily="34" charset="0"/>
            </a:endParaRPr>
          </a:p>
          <a:p>
            <a:pPr>
              <a:defRPr/>
            </a:pPr>
            <a:r>
              <a:rPr lang="en-US" sz="800" b="1" u="sng" dirty="0" smtClean="0">
                <a:latin typeface="Arial" pitchFamily="34" charset="0"/>
                <a:cs typeface="Arial" pitchFamily="34" charset="0"/>
              </a:rPr>
              <a:t>More tips in detail: </a:t>
            </a:r>
          </a:p>
          <a:p>
            <a:pPr>
              <a:buFont typeface="Arial" pitchFamily="34" charset="0"/>
              <a:buNone/>
              <a:defRPr/>
            </a:pPr>
            <a:r>
              <a:rPr lang="en-US" sz="800" b="1" dirty="0" smtClean="0">
                <a:latin typeface="Arial" pitchFamily="34" charset="0"/>
                <a:cs typeface="Arial" pitchFamily="34" charset="0"/>
              </a:rPr>
              <a:t>Start early </a:t>
            </a:r>
          </a:p>
          <a:p>
            <a:pPr>
              <a:defRPr/>
            </a:pPr>
            <a:r>
              <a:rPr lang="en-US" sz="800" dirty="0" smtClean="0">
                <a:latin typeface="Arial" pitchFamily="34" charset="0"/>
                <a:cs typeface="Arial" pitchFamily="34" charset="0"/>
              </a:rPr>
              <a:t>Allow plenty</a:t>
            </a:r>
            <a:r>
              <a:rPr lang="en-US" sz="800" baseline="0" dirty="0" smtClean="0">
                <a:latin typeface="Arial" pitchFamily="34" charset="0"/>
                <a:cs typeface="Arial" pitchFamily="34" charset="0"/>
              </a:rPr>
              <a:t> of </a:t>
            </a:r>
            <a:r>
              <a:rPr lang="en-US" sz="800" dirty="0" smtClean="0">
                <a:latin typeface="Arial" pitchFamily="34" charset="0"/>
                <a:cs typeface="Arial" pitchFamily="34" charset="0"/>
              </a:rPr>
              <a:t>time for reflection, thoughtful preparation, receipt of feedback and revisions. </a:t>
            </a:r>
          </a:p>
          <a:p>
            <a:pPr>
              <a:defRPr/>
            </a:pPr>
            <a:endParaRPr lang="en-US" sz="800" dirty="0" smtClean="0">
              <a:latin typeface="Arial" pitchFamily="34" charset="0"/>
              <a:cs typeface="Arial" pitchFamily="34" charset="0"/>
            </a:endParaRPr>
          </a:p>
          <a:p>
            <a:pPr>
              <a:defRPr/>
            </a:pPr>
            <a:r>
              <a:rPr lang="en-US" sz="800" b="1" dirty="0" smtClean="0">
                <a:latin typeface="Arial" pitchFamily="34" charset="0"/>
                <a:cs typeface="Arial" pitchFamily="34" charset="0"/>
              </a:rPr>
              <a:t>Don’t leave the reader hanging (“I wish</a:t>
            </a:r>
            <a:r>
              <a:rPr lang="en-US" sz="800" b="1" baseline="0" dirty="0" smtClean="0">
                <a:latin typeface="Arial" pitchFamily="34" charset="0"/>
                <a:cs typeface="Arial" pitchFamily="34" charset="0"/>
              </a:rPr>
              <a:t> the applicant had described X”; “I didn’t clearly understand Y”; “I wondered about Z but the student didn’t address it”)</a:t>
            </a:r>
            <a:endParaRPr lang="en-US" sz="800" b="1" dirty="0" smtClean="0">
              <a:latin typeface="Arial" pitchFamily="34" charset="0"/>
              <a:cs typeface="Arial" pitchFamily="34" charset="0"/>
            </a:endParaRPr>
          </a:p>
          <a:p>
            <a:pPr>
              <a:defRPr/>
            </a:pPr>
            <a:r>
              <a:rPr lang="en-US" sz="800" dirty="0" smtClean="0">
                <a:latin typeface="Arial" pitchFamily="34" charset="0"/>
                <a:cs typeface="Arial" pitchFamily="34" charset="0"/>
              </a:rPr>
              <a:t>Look critically at the information provided in the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application: grades, awards, activities and volunteer</a:t>
            </a:r>
            <a:r>
              <a:rPr lang="en-US" sz="800" baseline="0" dirty="0" smtClean="0">
                <a:latin typeface="Arial" pitchFamily="34" charset="0"/>
                <a:cs typeface="Arial" pitchFamily="34" charset="0"/>
              </a:rPr>
              <a:t> and </a:t>
            </a:r>
            <a:r>
              <a:rPr lang="en-US" sz="800" dirty="0" smtClean="0">
                <a:latin typeface="Arial" pitchFamily="34" charset="0"/>
                <a:cs typeface="Arial" pitchFamily="34" charset="0"/>
              </a:rPr>
              <a:t>work experience, family and perhaps income. Anticipate questions a</a:t>
            </a:r>
            <a:r>
              <a:rPr lang="en-US" sz="800" baseline="0" dirty="0" smtClean="0">
                <a:latin typeface="Arial" pitchFamily="34" charset="0"/>
                <a:cs typeface="Arial" pitchFamily="34" charset="0"/>
              </a:rPr>
              <a:t> reader</a:t>
            </a:r>
            <a:r>
              <a:rPr lang="en-US" sz="800" dirty="0" smtClean="0">
                <a:latin typeface="Arial" pitchFamily="34" charset="0"/>
                <a:cs typeface="Arial" pitchFamily="34" charset="0"/>
              </a:rPr>
              <a:t> will have after reading the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application. The personal statement is the</a:t>
            </a:r>
            <a:r>
              <a:rPr lang="en-US" sz="800" baseline="0" dirty="0" smtClean="0">
                <a:latin typeface="Arial" pitchFamily="34" charset="0"/>
                <a:cs typeface="Arial" pitchFamily="34" charset="0"/>
              </a:rPr>
              <a:t> applicant’s</a:t>
            </a:r>
            <a:r>
              <a:rPr lang="en-US" sz="800" dirty="0" smtClean="0">
                <a:latin typeface="Arial" pitchFamily="34" charset="0"/>
                <a:cs typeface="Arial" pitchFamily="34" charset="0"/>
              </a:rPr>
              <a:t> opportunity to answer those questions</a:t>
            </a:r>
            <a:r>
              <a:rPr lang="en-US" sz="800" baseline="0" dirty="0" smtClean="0">
                <a:latin typeface="Arial" pitchFamily="34" charset="0"/>
                <a:cs typeface="Arial" pitchFamily="34" charset="0"/>
              </a:rPr>
              <a:t> and shine!</a:t>
            </a:r>
          </a:p>
          <a:p>
            <a:pPr>
              <a:defRPr/>
            </a:pPr>
            <a:endParaRPr lang="en-US" sz="800" dirty="0" smtClean="0">
              <a:latin typeface="Arial" pitchFamily="34" charset="0"/>
              <a:cs typeface="Arial" pitchFamily="34" charset="0"/>
            </a:endParaRPr>
          </a:p>
          <a:p>
            <a:pPr>
              <a:defRPr/>
            </a:pPr>
            <a:r>
              <a:rPr lang="en-US" sz="800" b="1" dirty="0" smtClean="0">
                <a:latin typeface="Arial" pitchFamily="34" charset="0"/>
                <a:cs typeface="Arial" pitchFamily="34" charset="0"/>
              </a:rPr>
              <a:t>Compose the personal statement in a word-processing program. </a:t>
            </a:r>
          </a:p>
          <a:p>
            <a:pPr>
              <a:defRPr/>
            </a:pPr>
            <a:r>
              <a:rPr lang="en-US" sz="800" dirty="0" smtClean="0">
                <a:latin typeface="Arial" pitchFamily="34" charset="0"/>
                <a:cs typeface="Arial" pitchFamily="34" charset="0"/>
              </a:rPr>
              <a:t>Don't type it directly into the application. This way, the</a:t>
            </a:r>
            <a:r>
              <a:rPr lang="en-US" sz="800" baseline="0" dirty="0" smtClean="0">
                <a:latin typeface="Arial" pitchFamily="34" charset="0"/>
                <a:cs typeface="Arial" pitchFamily="34" charset="0"/>
              </a:rPr>
              <a:t> applicant</a:t>
            </a:r>
            <a:r>
              <a:rPr lang="en-US" sz="800" dirty="0" smtClean="0">
                <a:latin typeface="Arial" pitchFamily="34" charset="0"/>
                <a:cs typeface="Arial" pitchFamily="34" charset="0"/>
              </a:rPr>
              <a:t> will have the opportunity to print copies for review</a:t>
            </a:r>
            <a:r>
              <a:rPr lang="en-US" sz="800" baseline="0" dirty="0" smtClean="0">
                <a:latin typeface="Arial" pitchFamily="34" charset="0"/>
                <a:cs typeface="Arial" pitchFamily="34" charset="0"/>
              </a:rPr>
              <a:t> and feedback from people who may know of them but may not know the wonderful things they have accomplished. When you click the “SAVE” button after you have finished your personal statement, you can then preview how it will display to the admission reader in terms of the formatting.  This gives you an opportunity to check for “odd” characters that may appear due to the conversion of your word-processing program.  You can then fix the “odd” characters before you submit your application.  After submission, you CANNOT go back to fix this issue.</a:t>
            </a:r>
          </a:p>
          <a:p>
            <a:pPr>
              <a:defRPr/>
            </a:pPr>
            <a:endParaRPr lang="en-US" sz="800" dirty="0" smtClean="0">
              <a:latin typeface="Arial" pitchFamily="34" charset="0"/>
              <a:cs typeface="Arial" pitchFamily="34" charset="0"/>
            </a:endParaRPr>
          </a:p>
          <a:p>
            <a:pPr>
              <a:defRPr/>
            </a:pPr>
            <a:r>
              <a:rPr lang="en-US" sz="800" b="1" dirty="0" smtClean="0">
                <a:latin typeface="Arial" pitchFamily="34" charset="0"/>
                <a:cs typeface="Arial" pitchFamily="34" charset="0"/>
              </a:rPr>
              <a:t>Write persuasively. </a:t>
            </a:r>
          </a:p>
          <a:p>
            <a:pPr>
              <a:defRPr/>
            </a:pPr>
            <a:r>
              <a:rPr lang="en-US" sz="800" dirty="0" smtClean="0">
                <a:latin typeface="Arial" pitchFamily="34" charset="0"/>
                <a:cs typeface="Arial" pitchFamily="34" charset="0"/>
              </a:rPr>
              <a:t>Present information and ideas in a focused, deliberate and meaningful manner. Provide specific, concrete examples to support points made. A personal statement that is simply a list of qualities or accomplishments usually is not persuasive. </a:t>
            </a:r>
          </a:p>
          <a:p>
            <a:pPr>
              <a:defRPr/>
            </a:pPr>
            <a:endParaRPr lang="en-US" sz="800" dirty="0" smtClean="0">
              <a:latin typeface="Arial" pitchFamily="34" charset="0"/>
              <a:cs typeface="Arial" pitchFamily="34" charset="0"/>
            </a:endParaRPr>
          </a:p>
          <a:p>
            <a:pPr>
              <a:defRPr/>
            </a:pPr>
            <a:r>
              <a:rPr lang="en-US" sz="800" b="1" dirty="0" smtClean="0">
                <a:latin typeface="Arial" pitchFamily="34" charset="0"/>
                <a:cs typeface="Arial" pitchFamily="34" charset="0"/>
              </a:rPr>
              <a:t>Proofread</a:t>
            </a:r>
            <a:r>
              <a:rPr lang="en-US" sz="800" b="1" baseline="0" dirty="0" smtClean="0">
                <a:latin typeface="Arial" pitchFamily="34" charset="0"/>
                <a:cs typeface="Arial" pitchFamily="34" charset="0"/>
              </a:rPr>
              <a:t> . . . </a:t>
            </a:r>
            <a:r>
              <a:rPr lang="en-US" sz="800" b="0" baseline="0" dirty="0" smtClean="0">
                <a:latin typeface="Arial" pitchFamily="34" charset="0"/>
                <a:cs typeface="Arial" pitchFamily="34" charset="0"/>
              </a:rPr>
              <a:t>spell-check and grammar-check are helpful tools but nothing beats good old fashion proofreading – usually other “errors’” are caught through proofreading.  </a:t>
            </a:r>
            <a:r>
              <a:rPr lang="en-US" sz="800" dirty="0" smtClean="0">
                <a:latin typeface="Arial" pitchFamily="34" charset="0"/>
                <a:cs typeface="Arial" pitchFamily="34" charset="0"/>
              </a:rPr>
              <a:t>In addition to checking spelling, be sure grammar is correct and the</a:t>
            </a:r>
            <a:r>
              <a:rPr lang="en-US" sz="800" baseline="0" dirty="0" smtClean="0">
                <a:latin typeface="Arial" pitchFamily="34" charset="0"/>
                <a:cs typeface="Arial" pitchFamily="34" charset="0"/>
              </a:rPr>
              <a:t> statements</a:t>
            </a:r>
            <a:r>
              <a:rPr lang="en-US" sz="800" dirty="0" smtClean="0">
                <a:latin typeface="Arial" pitchFamily="34" charset="0"/>
                <a:cs typeface="Arial" pitchFamily="34" charset="0"/>
              </a:rPr>
              <a:t> flow smoothly.</a:t>
            </a:r>
          </a:p>
          <a:p>
            <a:pPr>
              <a:defRPr/>
            </a:pPr>
            <a:endParaRPr lang="en-US" sz="800" dirty="0" smtClean="0">
              <a:latin typeface="Arial" pitchFamily="34" charset="0"/>
              <a:cs typeface="Arial" pitchFamily="34" charset="0"/>
            </a:endParaRPr>
          </a:p>
          <a:p>
            <a:pPr>
              <a:defRPr/>
            </a:pPr>
            <a:r>
              <a:rPr lang="en-US" sz="800" b="1" dirty="0" smtClean="0">
                <a:latin typeface="Arial" pitchFamily="34" charset="0"/>
                <a:cs typeface="Arial" pitchFamily="34" charset="0"/>
              </a:rPr>
              <a:t>Solicit feedback. </a:t>
            </a:r>
          </a:p>
          <a:p>
            <a:pPr>
              <a:defRPr/>
            </a:pPr>
            <a:r>
              <a:rPr lang="en-US" sz="800" dirty="0" smtClean="0">
                <a:latin typeface="Arial" pitchFamily="34" charset="0"/>
                <a:cs typeface="Arial" pitchFamily="34" charset="0"/>
              </a:rPr>
              <a:t>The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personal statement must reflect the</a:t>
            </a:r>
            <a:r>
              <a:rPr lang="en-US" sz="800" baseline="0" dirty="0" smtClean="0">
                <a:latin typeface="Arial" pitchFamily="34" charset="0"/>
                <a:cs typeface="Arial" pitchFamily="34" charset="0"/>
              </a:rPr>
              <a:t> applicant’s</a:t>
            </a:r>
            <a:r>
              <a:rPr lang="en-US" sz="800" dirty="0" smtClean="0">
                <a:latin typeface="Arial" pitchFamily="34" charset="0"/>
                <a:cs typeface="Arial" pitchFamily="34" charset="0"/>
              </a:rPr>
              <a:t> own ideas and be written by them alone, but others — family, teachers and friends — can offer valuable suggestions. Ask advice of from</a:t>
            </a:r>
            <a:r>
              <a:rPr lang="en-US" sz="800" baseline="0" dirty="0" smtClean="0">
                <a:latin typeface="Arial" pitchFamily="34" charset="0"/>
                <a:cs typeface="Arial" pitchFamily="34" charset="0"/>
              </a:rPr>
              <a:t> a variety of people and several of them</a:t>
            </a:r>
            <a:r>
              <a:rPr lang="en-US" sz="800" dirty="0" smtClean="0">
                <a:latin typeface="Arial" pitchFamily="34" charset="0"/>
                <a:cs typeface="Arial" pitchFamily="34" charset="0"/>
              </a:rPr>
              <a:t>, but applicants must not plagiarize from sources in print or online and do not use anyone's published words but their own.</a:t>
            </a:r>
          </a:p>
          <a:p>
            <a:pPr>
              <a:defRPr/>
            </a:pPr>
            <a:endParaRPr lang="en-US" sz="800" dirty="0" smtClean="0">
              <a:latin typeface="Arial" pitchFamily="34" charset="0"/>
              <a:cs typeface="Arial" pitchFamily="34" charset="0"/>
            </a:endParaRPr>
          </a:p>
          <a:p>
            <a:pPr>
              <a:defRPr/>
            </a:pPr>
            <a:r>
              <a:rPr lang="en-US" sz="800" b="1" dirty="0" smtClean="0">
                <a:latin typeface="Arial" pitchFamily="34" charset="0"/>
                <a:cs typeface="Arial" pitchFamily="34" charset="0"/>
              </a:rPr>
              <a:t>Copy and paste;</a:t>
            </a:r>
            <a:r>
              <a:rPr lang="en-US" sz="800" b="1" baseline="0" dirty="0" smtClean="0">
                <a:latin typeface="Arial" pitchFamily="34" charset="0"/>
                <a:cs typeface="Arial" pitchFamily="34" charset="0"/>
              </a:rPr>
              <a:t> and double-check.</a:t>
            </a:r>
            <a:endParaRPr lang="en-US" sz="800" b="1" dirty="0" smtClean="0">
              <a:latin typeface="Arial" pitchFamily="34" charset="0"/>
              <a:cs typeface="Arial" pitchFamily="34" charset="0"/>
            </a:endParaRPr>
          </a:p>
          <a:p>
            <a:pPr>
              <a:defRPr/>
            </a:pPr>
            <a:r>
              <a:rPr lang="en-US" sz="800" dirty="0" smtClean="0">
                <a:latin typeface="Arial" pitchFamily="34" charset="0"/>
                <a:cs typeface="Arial" pitchFamily="34" charset="0"/>
              </a:rPr>
              <a:t>Once satisfied with the</a:t>
            </a:r>
            <a:r>
              <a:rPr lang="en-US" sz="800" baseline="0" dirty="0" smtClean="0">
                <a:latin typeface="Arial" pitchFamily="34" charset="0"/>
                <a:cs typeface="Arial" pitchFamily="34" charset="0"/>
              </a:rPr>
              <a:t> personal statement</a:t>
            </a:r>
            <a:r>
              <a:rPr lang="en-US" sz="800" dirty="0" smtClean="0">
                <a:latin typeface="Arial" pitchFamily="34" charset="0"/>
                <a:cs typeface="Arial" pitchFamily="34" charset="0"/>
              </a:rPr>
              <a:t>, save them in plain text and paste them into the space provided in the application. Proofread once more to make sure no odd characters or line breaks have appeared. </a:t>
            </a:r>
          </a:p>
          <a:p>
            <a:pPr>
              <a:defRPr/>
            </a:pPr>
            <a:endParaRPr lang="en-US" sz="800" dirty="0" smtClean="0">
              <a:latin typeface="Arial" pitchFamily="34" charset="0"/>
              <a:cs typeface="Arial" pitchFamily="34" charset="0"/>
            </a:endParaRPr>
          </a:p>
          <a:p>
            <a:pPr>
              <a:defRPr/>
            </a:pPr>
            <a:r>
              <a:rPr lang="en-US" sz="800" b="1" dirty="0" smtClean="0">
                <a:latin typeface="Arial" pitchFamily="34" charset="0"/>
                <a:cs typeface="Arial" pitchFamily="34" charset="0"/>
              </a:rPr>
              <a:t>Relax. </a:t>
            </a:r>
          </a:p>
          <a:p>
            <a:pPr>
              <a:defRPr/>
            </a:pPr>
            <a:r>
              <a:rPr lang="en-US" sz="800" dirty="0" smtClean="0">
                <a:latin typeface="Arial" pitchFamily="34" charset="0"/>
                <a:cs typeface="Arial" pitchFamily="34" charset="0"/>
              </a:rPr>
              <a:t>This is one of many pieces of information UC considers in reviewing each application individually. An admission decision is not be based on the personal statement alone.</a:t>
            </a:r>
          </a:p>
          <a:p>
            <a:pPr>
              <a:defRPr/>
            </a:pPr>
            <a:endParaRPr lang="en-US" sz="800" dirty="0" smtClean="0">
              <a:latin typeface="Arial" pitchFamily="34" charset="0"/>
              <a:cs typeface="Arial" pitchFamily="34" charset="0"/>
            </a:endParaRPr>
          </a:p>
          <a:p>
            <a:pPr>
              <a:defRPr/>
            </a:pPr>
            <a:r>
              <a:rPr lang="en-US" sz="800" b="1" dirty="0" smtClean="0">
                <a:latin typeface="Arial" pitchFamily="34" charset="0"/>
                <a:cs typeface="Arial" pitchFamily="34" charset="0"/>
              </a:rPr>
              <a:t>Additional instructions for veterans &amp; their families:</a:t>
            </a:r>
            <a:endParaRPr lang="en-US" sz="800" dirty="0" smtClean="0">
              <a:latin typeface="Arial" pitchFamily="34" charset="0"/>
              <a:cs typeface="Arial" pitchFamily="34" charset="0"/>
            </a:endParaRPr>
          </a:p>
          <a:p>
            <a:pPr>
              <a:defRPr/>
            </a:pPr>
            <a:r>
              <a:rPr lang="en-US" sz="800" dirty="0" smtClean="0">
                <a:latin typeface="Arial" pitchFamily="34" charset="0"/>
                <a:cs typeface="Arial" pitchFamily="34" charset="0"/>
              </a:rPr>
              <a:t>Because UC is interested in knowing about the</a:t>
            </a:r>
            <a:r>
              <a:rPr lang="en-US" sz="800" baseline="0" dirty="0" smtClean="0">
                <a:latin typeface="Arial" pitchFamily="34" charset="0"/>
                <a:cs typeface="Arial" pitchFamily="34" charset="0"/>
              </a:rPr>
              <a:t> applicant</a:t>
            </a:r>
            <a:r>
              <a:rPr lang="en-US" sz="800" dirty="0" smtClean="0">
                <a:latin typeface="Arial" pitchFamily="34" charset="0"/>
                <a:cs typeface="Arial" pitchFamily="34" charset="0"/>
              </a:rPr>
              <a:t> or a family member's military service, a</a:t>
            </a:r>
            <a:r>
              <a:rPr lang="en-US" sz="800" baseline="0" dirty="0" smtClean="0">
                <a:latin typeface="Arial" pitchFamily="34" charset="0"/>
                <a:cs typeface="Arial" pitchFamily="34" charset="0"/>
              </a:rPr>
              <a:t> student</a:t>
            </a:r>
            <a:r>
              <a:rPr lang="en-US" sz="800" dirty="0" smtClean="0">
                <a:latin typeface="Arial" pitchFamily="34" charset="0"/>
                <a:cs typeface="Arial" pitchFamily="34" charset="0"/>
              </a:rPr>
              <a:t> may choose to use the personal statement to communicate the following:</a:t>
            </a:r>
          </a:p>
          <a:p>
            <a:pPr>
              <a:buFont typeface="Arial" pitchFamily="34" charset="0"/>
              <a:buChar char="•"/>
              <a:defRPr/>
            </a:pPr>
            <a:r>
              <a:rPr lang="en-US" sz="800" dirty="0" smtClean="0">
                <a:latin typeface="Arial" pitchFamily="34" charset="0"/>
                <a:cs typeface="Arial" pitchFamily="34" charset="0"/>
              </a:rPr>
              <a:t>Describe how military service has been instrumental in developing their educational plans.</a:t>
            </a:r>
          </a:p>
          <a:p>
            <a:pPr>
              <a:buFont typeface="Arial" pitchFamily="34" charset="0"/>
              <a:buChar char="•"/>
              <a:defRPr/>
            </a:pPr>
            <a:r>
              <a:rPr lang="en-US" sz="800" dirty="0" smtClean="0">
                <a:latin typeface="Arial" pitchFamily="34" charset="0"/>
                <a:cs typeface="Arial" pitchFamily="34" charset="0"/>
              </a:rPr>
              <a:t>The applicant can indicate if the</a:t>
            </a:r>
            <a:r>
              <a:rPr lang="en-US" sz="800" baseline="0" dirty="0" smtClean="0">
                <a:latin typeface="Arial" pitchFamily="34" charset="0"/>
                <a:cs typeface="Arial" pitchFamily="34" charset="0"/>
              </a:rPr>
              <a:t>y are</a:t>
            </a:r>
            <a:r>
              <a:rPr lang="en-US" sz="800" dirty="0" smtClean="0">
                <a:latin typeface="Arial" pitchFamily="34" charset="0"/>
                <a:cs typeface="Arial" pitchFamily="34" charset="0"/>
              </a:rPr>
              <a:t> entitled to educational benefits as a result of their own military service or the service-connected death or disability of a parent or spouse.</a:t>
            </a:r>
          </a:p>
          <a:p>
            <a:pPr>
              <a:buFont typeface="Arial" pitchFamily="34" charset="0"/>
              <a:buChar char="•"/>
              <a:defRPr/>
            </a:pPr>
            <a:r>
              <a:rPr lang="en-US" sz="800" dirty="0" smtClean="0">
                <a:latin typeface="Arial" pitchFamily="34" charset="0"/>
                <a:cs typeface="Arial" pitchFamily="34" charset="0"/>
              </a:rPr>
              <a:t>And/or</a:t>
            </a:r>
            <a:r>
              <a:rPr lang="en-US" sz="800" baseline="0" dirty="0" smtClean="0">
                <a:latin typeface="Arial" pitchFamily="34" charset="0"/>
                <a:cs typeface="Arial" pitchFamily="34" charset="0"/>
              </a:rPr>
              <a:t> the applicant can i</a:t>
            </a:r>
            <a:r>
              <a:rPr lang="en-US" sz="800" dirty="0" smtClean="0">
                <a:latin typeface="Arial" pitchFamily="34" charset="0"/>
                <a:cs typeface="Arial" pitchFamily="34" charset="0"/>
              </a:rPr>
              <a:t>ndicate if they are affiliated with the military, such as the spouse or dependent of someone who is on active duty or a current participant in an ROTC-type program.</a:t>
            </a:r>
          </a:p>
          <a:p>
            <a:pPr>
              <a:buFont typeface="Arial" pitchFamily="34" charset="0"/>
              <a:buNone/>
              <a:defRPr/>
            </a:pPr>
            <a:endParaRPr lang="en-US" sz="800" dirty="0">
              <a:latin typeface="+mn-lt"/>
            </a:endParaRPr>
          </a:p>
        </p:txBody>
      </p:sp>
      <p:sp>
        <p:nvSpPr>
          <p:cNvPr id="4" name="Slide Number Placeholder 3"/>
          <p:cNvSpPr>
            <a:spLocks noGrp="1"/>
          </p:cNvSpPr>
          <p:nvPr>
            <p:ph type="sldNum" sz="quarter" idx="10"/>
          </p:nvPr>
        </p:nvSpPr>
        <p:spPr/>
        <p:txBody>
          <a:bodyPr/>
          <a:lstStyle/>
          <a:p>
            <a:fld id="{3C2D5646-A00B-3942-B201-4EB41B9B77BE}" type="slidenum">
              <a: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Now that all of the data and the personal</a:t>
            </a:r>
            <a:r>
              <a:rPr lang="en-US" sz="800" baseline="0" dirty="0" smtClean="0">
                <a:latin typeface="Arial" pitchFamily="34" charset="0"/>
                <a:cs typeface="Arial" pitchFamily="34" charset="0"/>
              </a:rPr>
              <a:t> statement sections of the application have been completed --- it’s time to go through the application submission steps.</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latin typeface="Arial" pitchFamily="34" charset="0"/>
              <a:ea typeface="ＭＳ Ｐゴシック"/>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ＭＳ Ｐゴシック"/>
              </a:rPr>
              <a:t>The</a:t>
            </a:r>
            <a:r>
              <a:rPr lang="en-US" sz="800" baseline="0" dirty="0" smtClean="0">
                <a:latin typeface="Arial" pitchFamily="34" charset="0"/>
                <a:ea typeface="ＭＳ Ｐゴシック"/>
                <a:cs typeface="ＭＳ Ｐゴシック"/>
              </a:rPr>
              <a:t> application is</a:t>
            </a:r>
            <a:r>
              <a:rPr lang="en-US" sz="800" dirty="0" smtClean="0">
                <a:latin typeface="Arial" pitchFamily="34" charset="0"/>
                <a:ea typeface="ＭＳ Ｐゴシック"/>
                <a:cs typeface="ＭＳ Ｐゴシック"/>
              </a:rPr>
              <a:t> not ready to submit unless all solid green circles are shown on the right.</a:t>
            </a:r>
          </a:p>
          <a:p>
            <a:r>
              <a:rPr lang="en-US" sz="800" dirty="0" smtClean="0">
                <a:latin typeface="Arial" pitchFamily="34" charset="0"/>
                <a:ea typeface="ＭＳ Ｐゴシック"/>
                <a:cs typeface="ＭＳ Ｐゴシック"/>
              </a:rPr>
              <a:t>Use</a:t>
            </a:r>
            <a:r>
              <a:rPr lang="en-US" sz="800" baseline="0" dirty="0" smtClean="0">
                <a:latin typeface="Arial" pitchFamily="34" charset="0"/>
                <a:ea typeface="ＭＳ Ｐゴシック"/>
                <a:cs typeface="ＭＳ Ｐゴシック"/>
              </a:rPr>
              <a:t> the navigation buttons on the top banner to jump to the section(s) that need to be completed.</a:t>
            </a:r>
          </a:p>
          <a:p>
            <a:r>
              <a:rPr lang="en-US" sz="800" baseline="0" dirty="0" smtClean="0">
                <a:latin typeface="Arial" pitchFamily="34" charset="0"/>
                <a:ea typeface="ＭＳ Ｐゴシック"/>
                <a:cs typeface="ＭＳ Ｐゴシック"/>
              </a:rPr>
              <a:t>Use the View Application button to see and print the entire application.</a:t>
            </a:r>
            <a:endParaRPr lang="en-US" sz="800" dirty="0" smtClean="0">
              <a:latin typeface="Arial" pitchFamily="34" charset="0"/>
              <a:ea typeface="ＭＳ Ｐゴシック"/>
              <a:cs typeface="ＭＳ Ｐゴシック"/>
            </a:endParaRPr>
          </a:p>
          <a:p>
            <a:endParaRPr lang="en-US" sz="800" dirty="0">
              <a:latin typeface="+mn-lt"/>
            </a:endParaRPr>
          </a:p>
        </p:txBody>
      </p:sp>
      <p:sp>
        <p:nvSpPr>
          <p:cNvPr id="4" name="Slide Number Placeholder 3"/>
          <p:cNvSpPr>
            <a:spLocks noGrp="1"/>
          </p:cNvSpPr>
          <p:nvPr>
            <p:ph type="sldNum" sz="quarter" idx="10"/>
          </p:nvPr>
        </p:nvSpPr>
        <p:spPr/>
        <p:txBody>
          <a:bodyPr/>
          <a:lstStyle/>
          <a:p>
            <a:fld id="{3C2D5646-A00B-3942-B201-4EB41B9B77BE}" type="slidenum">
              <a: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a:t>
            </a:r>
            <a:r>
              <a:rPr lang="en-US" sz="800" baseline="0" dirty="0" smtClean="0">
                <a:latin typeface="Arial" pitchFamily="34" charset="0"/>
                <a:cs typeface="Arial" pitchFamily="34" charset="0"/>
              </a:rPr>
              <a:t>Applicants can access the application beginning August 1. </a:t>
            </a:r>
          </a:p>
          <a:p>
            <a:pPr>
              <a:buFont typeface="Arial" pitchFamily="34" charset="0"/>
              <a:buChar char="•"/>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Applications can only be submitted between November 1 and 30. It is very important to meet the deadline.  Late applications are rarely accepted. </a:t>
            </a:r>
          </a:p>
          <a:p>
            <a:pPr>
              <a:buFont typeface="Arial" pitchFamily="34" charset="0"/>
              <a:buChar char="•"/>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If students take the SAT and/or the ACT Plus Writing tests (or choose to take SAT Subject Test) in December, they must update UC with December test scores by logging back into their submitted application as soon as possible but preferably no later than January 10. </a:t>
            </a:r>
          </a:p>
          <a:p>
            <a:pPr>
              <a:buFont typeface="Arial" pitchFamily="34" charset="0"/>
              <a:buNone/>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In early to mid January, each campus the student applied to will email them to create a login username and password for access to the campus’ applicant portal.  This is the site at which the admission decision will be posted along with other important information—check each campus’ applicant portal frequently.  Be sure to safeguard your passwords.</a:t>
            </a:r>
          </a:p>
          <a:p>
            <a:pPr>
              <a:buFont typeface="Arial" pitchFamily="34" charset="0"/>
              <a:buNone/>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Campuses may begin to admit students as early as February 1, but most students will receive notification of admission via the campus’ applicant portal during the month of March. </a:t>
            </a:r>
          </a:p>
          <a:p>
            <a:pPr>
              <a:buFont typeface="Arial" pitchFamily="34" charset="0"/>
              <a:buChar char="•"/>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Some students may receive an offer to be placed on a waitlist at one or more campuses.  If applicants receive such a message they must be sure to respond by the stated deadline.  UC campuses very rarely make exceptions a for late response.</a:t>
            </a:r>
          </a:p>
          <a:p>
            <a:pPr>
              <a:buFont typeface="Arial" pitchFamily="34" charset="0"/>
              <a:buNone/>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In early to mid April, applicants who were identified as being in the Top 9% Statewide or Top 9% Local Context (ELC) and met/will meet all admission requirements, but were not offered admission to any campus at which they applied, will be sent an email message if another campus has available space to offer them a place.</a:t>
            </a:r>
          </a:p>
          <a:p>
            <a:pPr>
              <a:buFont typeface="Arial" pitchFamily="34" charset="0"/>
              <a:buChar char="•"/>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May 1 is the deadline to submit the Statement of Intent to Register (SIR) (accept an offer of admission) to ONLY ONE UC campus for all freshman admits who received an offer by April 1. Admit offers received after April 1 will included the SIR deadline.</a:t>
            </a:r>
          </a:p>
          <a:p>
            <a:pPr>
              <a:buFont typeface="Arial" pitchFamily="34" charset="0"/>
              <a:buNone/>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solidFill>
                  <a:srgbClr val="4D4D4D"/>
                </a:solidFill>
                <a:latin typeface="Arial" pitchFamily="34" charset="0"/>
                <a:cs typeface="Arial" pitchFamily="34" charset="0"/>
              </a:rPr>
              <a:t>From mid-May to early July </a:t>
            </a:r>
            <a:r>
              <a:rPr lang="en-US" sz="800" baseline="0" dirty="0" smtClean="0">
                <a:latin typeface="Arial" pitchFamily="34" charset="0"/>
                <a:cs typeface="Arial" pitchFamily="34" charset="0"/>
              </a:rPr>
              <a:t>, campuses will notify applicants who accepted a place on the waitlist of the final decision on their application.</a:t>
            </a:r>
          </a:p>
        </p:txBody>
      </p:sp>
      <p:sp>
        <p:nvSpPr>
          <p:cNvPr id="4" name="Slide Number Placeholder 3"/>
          <p:cNvSpPr>
            <a:spLocks noGrp="1"/>
          </p:cNvSpPr>
          <p:nvPr>
            <p:ph type="sldNum" sz="quarter" idx="10"/>
          </p:nvPr>
        </p:nvSpPr>
        <p:spPr/>
        <p:txBody>
          <a:bodyPr/>
          <a:lstStyle/>
          <a:p>
            <a:fld id="{3C2D5646-A00B-3942-B201-4EB41B9B77BE}" type="slidenum">
              <a: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The application performs a completeness check, drawing attention to any course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deficiencies.</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If an applicant plans to use a</a:t>
            </a:r>
            <a:r>
              <a:rPr lang="en-US" sz="800" baseline="0" dirty="0" smtClean="0">
                <a:latin typeface="Arial" pitchFamily="34" charset="0"/>
                <a:cs typeface="Arial" pitchFamily="34" charset="0"/>
              </a:rPr>
              <a:t> test score </a:t>
            </a:r>
            <a:r>
              <a:rPr lang="en-US" sz="800" dirty="0" smtClean="0">
                <a:latin typeface="Arial" pitchFamily="34" charset="0"/>
                <a:cs typeface="Arial" pitchFamily="34" charset="0"/>
              </a:rPr>
              <a:t>to meet a</a:t>
            </a:r>
            <a:r>
              <a:rPr lang="en-US" sz="800" baseline="0" dirty="0" smtClean="0">
                <a:latin typeface="Arial" pitchFamily="34" charset="0"/>
                <a:cs typeface="Arial" pitchFamily="34" charset="0"/>
              </a:rPr>
              <a:t> subject </a:t>
            </a:r>
            <a:r>
              <a:rPr lang="en-US" sz="800" dirty="0" smtClean="0">
                <a:latin typeface="Arial" pitchFamily="34" charset="0"/>
                <a:cs typeface="Arial" pitchFamily="34" charset="0"/>
              </a:rPr>
              <a:t>requirement, they must include</a:t>
            </a:r>
            <a:r>
              <a:rPr lang="en-US" sz="800" baseline="0" dirty="0" smtClean="0">
                <a:latin typeface="Arial" pitchFamily="34" charset="0"/>
                <a:cs typeface="Arial" pitchFamily="34" charset="0"/>
              </a:rPr>
              <a:t> in the Test Scores section of the application.</a:t>
            </a:r>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ea typeface="ＭＳ Ｐゴシック"/>
                <a:cs typeface="ＭＳ Ｐゴシック"/>
              </a:rPr>
              <a:t>Finally, the application cannot be submitted without the electronic signature and acknowledgement of the Statement of Integrity.  </a:t>
            </a:r>
          </a:p>
          <a:p>
            <a:endParaRPr lang="en-US" sz="800" dirty="0" smtClean="0">
              <a:latin typeface="Arial" pitchFamily="34" charset="0"/>
              <a:ea typeface="ＭＳ Ｐゴシック"/>
              <a:cs typeface="ＭＳ Ｐゴシック"/>
            </a:endParaRPr>
          </a:p>
          <a:p>
            <a:r>
              <a:rPr lang="en-US" sz="800" dirty="0" smtClean="0">
                <a:latin typeface="Arial" pitchFamily="34" charset="0"/>
                <a:ea typeface="ＭＳ Ｐゴシック"/>
                <a:cs typeface="ＭＳ Ｐゴシック"/>
              </a:rPr>
              <a:t>Students are asked</a:t>
            </a:r>
            <a:r>
              <a:rPr lang="en-US" sz="800" baseline="0" dirty="0" smtClean="0">
                <a:latin typeface="Arial" pitchFamily="34" charset="0"/>
                <a:ea typeface="ＭＳ Ｐゴシック"/>
                <a:cs typeface="ＭＳ Ｐゴシック"/>
              </a:rPr>
              <a:t> to provide authorization to release information.  Without this authorization, UC is not allowed by law to discuss or share information with anyone. So be sure to check off the appropriate box(es).</a:t>
            </a:r>
          </a:p>
          <a:p>
            <a:pPr eaLnBrk="1" hangingPunct="1"/>
            <a:endParaRPr lang="en-US" sz="800" b="1" u="sng" dirty="0" smtClean="0">
              <a:latin typeface="Arial" pitchFamily="34" charset="0"/>
            </a:endParaRPr>
          </a:p>
          <a:p>
            <a:pPr eaLnBrk="1" hangingPunct="1"/>
            <a:r>
              <a:rPr lang="en-US" sz="800" b="1" u="sng" dirty="0" smtClean="0">
                <a:latin typeface="Arial" pitchFamily="34" charset="0"/>
              </a:rPr>
              <a:t>Signature Releases</a:t>
            </a:r>
            <a:endParaRPr lang="en-US" sz="800" dirty="0" smtClean="0">
              <a:latin typeface="Arial" pitchFamily="34" charset="0"/>
            </a:endParaRPr>
          </a:p>
          <a:p>
            <a:pPr eaLnBrk="1" hangingPunct="1">
              <a:buFontTx/>
              <a:buChar char="•"/>
            </a:pPr>
            <a:r>
              <a:rPr lang="en-US" sz="800" dirty="0" smtClean="0">
                <a:latin typeface="Arial" pitchFamily="34" charset="0"/>
              </a:rPr>
              <a:t> Review and check the release authorizations to share application information with scholarship agencies, parent/guardian, counselors and/or UC organizations and alumni groups.</a:t>
            </a:r>
          </a:p>
          <a:p>
            <a:pPr eaLnBrk="1" hangingPunct="1">
              <a:buFontTx/>
              <a:buChar char="•"/>
            </a:pPr>
            <a:r>
              <a:rPr lang="en-US" sz="800" dirty="0" smtClean="0">
                <a:latin typeface="Arial" pitchFamily="34" charset="0"/>
              </a:rPr>
              <a:t> Electronically sign and date the application to verify accuracy and acknowledge that</a:t>
            </a:r>
            <a:r>
              <a:rPr lang="en-US" sz="800" baseline="0" dirty="0" smtClean="0">
                <a:latin typeface="Arial" pitchFamily="34" charset="0"/>
              </a:rPr>
              <a:t> the applicant is</a:t>
            </a:r>
            <a:r>
              <a:rPr lang="en-US" sz="800" dirty="0" smtClean="0">
                <a:latin typeface="Arial" pitchFamily="34" charset="0"/>
              </a:rPr>
              <a:t> the author of their personal statement.</a:t>
            </a:r>
          </a:p>
          <a:p>
            <a:pPr eaLnBrk="1" hangingPunct="1">
              <a:buFontTx/>
              <a:buChar char="•"/>
            </a:pPr>
            <a:r>
              <a:rPr lang="en-US" sz="800" dirty="0" smtClean="0">
                <a:latin typeface="Arial" pitchFamily="34" charset="0"/>
                <a:cs typeface="Arial" pitchFamily="34" charset="0"/>
              </a:rPr>
              <a:t> The electronic signature also authorizes the release of official examination score(s) to all UC campuses to which the</a:t>
            </a:r>
            <a:r>
              <a:rPr lang="en-US" sz="800" baseline="0" dirty="0" smtClean="0">
                <a:latin typeface="Arial" pitchFamily="34" charset="0"/>
                <a:cs typeface="Arial" pitchFamily="34" charset="0"/>
              </a:rPr>
              <a:t> student</a:t>
            </a:r>
            <a:r>
              <a:rPr lang="en-US" sz="800" dirty="0" smtClean="0">
                <a:latin typeface="Arial" pitchFamily="34" charset="0"/>
                <a:cs typeface="Arial" pitchFamily="34" charset="0"/>
              </a:rPr>
              <a:t> applied. </a:t>
            </a:r>
          </a:p>
          <a:p>
            <a:pPr eaLnBrk="1" hangingPunct="1">
              <a:buFontTx/>
              <a:buChar char="•"/>
            </a:pPr>
            <a:r>
              <a:rPr lang="en-US" sz="800" b="1" baseline="0" dirty="0" smtClean="0">
                <a:latin typeface="Arial" pitchFamily="34" charset="0"/>
                <a:cs typeface="Arial" pitchFamily="34" charset="0"/>
              </a:rPr>
              <a:t> </a:t>
            </a:r>
            <a:r>
              <a:rPr lang="en-US" sz="800" b="1" dirty="0" smtClean="0">
                <a:latin typeface="Arial" pitchFamily="34" charset="0"/>
                <a:cs typeface="Arial" pitchFamily="34" charset="0"/>
              </a:rPr>
              <a:t>Official </a:t>
            </a:r>
            <a:r>
              <a:rPr lang="en-US" sz="800" dirty="0" smtClean="0">
                <a:latin typeface="Arial" pitchFamily="34" charset="0"/>
                <a:cs typeface="Arial" pitchFamily="34" charset="0"/>
              </a:rPr>
              <a:t>examination scores for the ACT Plus Writing, SAT</a:t>
            </a:r>
            <a:r>
              <a:rPr lang="en-US" sz="800" baseline="0" dirty="0" smtClean="0">
                <a:latin typeface="Arial" pitchFamily="34" charset="0"/>
                <a:cs typeface="Arial" pitchFamily="34" charset="0"/>
              </a:rPr>
              <a:t>, SAT Subject Test, and TOEFL </a:t>
            </a:r>
            <a:r>
              <a:rPr lang="en-US" sz="800" dirty="0" smtClean="0">
                <a:latin typeface="Arial" pitchFamily="34" charset="0"/>
                <a:cs typeface="Arial" pitchFamily="34" charset="0"/>
              </a:rPr>
              <a:t>only need to be sent to </a:t>
            </a:r>
            <a:r>
              <a:rPr lang="en-US" sz="800" b="1" dirty="0" smtClean="0">
                <a:latin typeface="Arial" pitchFamily="34" charset="0"/>
                <a:cs typeface="Arial" pitchFamily="34" charset="0"/>
              </a:rPr>
              <a:t>one</a:t>
            </a:r>
            <a:r>
              <a:rPr lang="en-US" sz="800" dirty="0" smtClean="0">
                <a:latin typeface="Arial" pitchFamily="34" charset="0"/>
                <a:cs typeface="Arial" pitchFamily="34" charset="0"/>
              </a:rPr>
              <a:t> UC</a:t>
            </a:r>
            <a:r>
              <a:rPr lang="en-US" sz="800" baseline="0" dirty="0" smtClean="0">
                <a:latin typeface="Arial" pitchFamily="34" charset="0"/>
                <a:cs typeface="Arial" pitchFamily="34" charset="0"/>
              </a:rPr>
              <a:t> campus. Scores will be provided to all campuses to which you apply.</a:t>
            </a:r>
            <a:endParaRPr lang="en-US" sz="800" dirty="0" smtClean="0">
              <a:latin typeface="Arial" pitchFamily="34" charset="0"/>
            </a:endParaRPr>
          </a:p>
          <a:p>
            <a:pPr eaLnBrk="1" hangingPunct="1">
              <a:buFontTx/>
              <a:buChar char="•"/>
            </a:pPr>
            <a:r>
              <a:rPr lang="en-US" sz="800" dirty="0" smtClean="0">
                <a:latin typeface="Arial" pitchFamily="34" charset="0"/>
              </a:rPr>
              <a:t> Information in the application is subject to verification.  If an</a:t>
            </a:r>
            <a:r>
              <a:rPr lang="en-US" sz="800" baseline="0" dirty="0" smtClean="0">
                <a:latin typeface="Arial" pitchFamily="34" charset="0"/>
              </a:rPr>
              <a:t> applicant</a:t>
            </a:r>
            <a:r>
              <a:rPr lang="en-US" sz="800" dirty="0" smtClean="0">
                <a:latin typeface="Arial" pitchFamily="34" charset="0"/>
              </a:rPr>
              <a:t> is selected for verification, non-compliance will result in cancellation of the application and the application</a:t>
            </a:r>
            <a:r>
              <a:rPr lang="en-US" sz="800" baseline="0" dirty="0" smtClean="0">
                <a:latin typeface="Arial" pitchFamily="34" charset="0"/>
              </a:rPr>
              <a:t> fee will not be refunded.</a:t>
            </a:r>
            <a:endParaRPr lang="en-US" sz="800" dirty="0" smtClean="0">
              <a:latin typeface="Arial" pitchFamily="34" charset="0"/>
            </a:endParaRPr>
          </a:p>
          <a:p>
            <a:pPr eaLnBrk="1" hangingPunct="1">
              <a:buFontTx/>
              <a:buNone/>
            </a:pPr>
            <a:endParaRPr lang="en-US" sz="800" dirty="0" smtClean="0">
              <a:latin typeface="Arial" pitchFamily="34" charset="0"/>
            </a:endParaRPr>
          </a:p>
          <a:p>
            <a:pPr eaLnBrk="1" hangingPunct="1">
              <a:buFontTx/>
              <a:buNone/>
            </a:pPr>
            <a:r>
              <a:rPr lang="en-US" sz="800" dirty="0" smtClean="0">
                <a:latin typeface="Arial" pitchFamily="34" charset="0"/>
              </a:rPr>
              <a:t>UC feels very strongly about student integrity on the application. The Statement of Integrity is to affirm</a:t>
            </a:r>
            <a:r>
              <a:rPr lang="en-US" sz="800" baseline="0" dirty="0" smtClean="0">
                <a:latin typeface="Arial" pitchFamily="34" charset="0"/>
              </a:rPr>
              <a:t> </a:t>
            </a:r>
            <a:r>
              <a:rPr lang="en-US" sz="800" baseline="0" dirty="0" smtClean="0">
                <a:latin typeface="Arial" pitchFamily="34" charset="0"/>
                <a:ea typeface="ＭＳ Ｐゴシック"/>
                <a:cs typeface="ＭＳ Ｐゴシック"/>
              </a:rPr>
              <a:t>that all information in the application is accurate and the personal statement was written by the applicant.  If information is withheld, such as poor grades, or falsification is detected, the application is subject to cancellation.</a:t>
            </a:r>
            <a:endParaRPr lang="en-US" sz="800" b="1" u="sng" dirty="0" smtClean="0">
              <a:latin typeface="Arial" pitchFamily="34" charset="0"/>
            </a:endParaRPr>
          </a:p>
          <a:p>
            <a:endParaRPr lang="en-US" sz="800" dirty="0" smtClean="0"/>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smtClean="0">
              <a:latin typeface="Arial" pitchFamily="34" charset="0"/>
              <a:ea typeface="ＭＳ Ｐゴシック"/>
              <a:cs typeface="Arial" pitchFamily="34" charset="0"/>
            </a:endParaRP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Arial" pitchFamily="34" charset="0"/>
              </a:rPr>
              <a:t>For U.S.</a:t>
            </a:r>
            <a:r>
              <a:rPr lang="en-US" sz="800" baseline="0" dirty="0" smtClean="0">
                <a:latin typeface="Arial" pitchFamily="34" charset="0"/>
                <a:ea typeface="ＭＳ Ｐゴシック"/>
                <a:cs typeface="Arial" pitchFamily="34" charset="0"/>
              </a:rPr>
              <a:t> citizens or permanent resident</a:t>
            </a:r>
            <a:r>
              <a:rPr lang="en-US" sz="800" dirty="0" smtClean="0">
                <a:latin typeface="Arial" pitchFamily="34" charset="0"/>
                <a:ea typeface="ＭＳ Ｐゴシック"/>
                <a:cs typeface="Arial" pitchFamily="34" charset="0"/>
              </a:rPr>
              <a:t> students, the application fee is $70 per campus.  </a:t>
            </a:r>
          </a:p>
          <a:p>
            <a:endParaRPr lang="en-US" sz="800" dirty="0" smtClean="0">
              <a:latin typeface="Arial" pitchFamily="34" charset="0"/>
              <a:ea typeface="ＭＳ Ｐゴシック"/>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For International and non-immigrant applicants the</a:t>
            </a:r>
            <a:r>
              <a:rPr lang="en-US" sz="800" baseline="0" dirty="0" smtClean="0"/>
              <a:t> </a:t>
            </a:r>
            <a:r>
              <a:rPr lang="en-US" sz="800" dirty="0" smtClean="0"/>
              <a:t>application fee of $80 for each campus selected. If an</a:t>
            </a:r>
            <a:r>
              <a:rPr lang="en-US" sz="800" baseline="0" dirty="0" smtClean="0"/>
              <a:t> international or non-immigrant student</a:t>
            </a:r>
            <a:r>
              <a:rPr lang="en-US" sz="800" dirty="0" smtClean="0"/>
              <a:t> currently attends school in the U.S., however, they may be eligible to pay the lower application fee of $70 per campus.  The application tool will advise of</a:t>
            </a:r>
            <a:r>
              <a:rPr lang="en-US" sz="800" baseline="0" dirty="0" smtClean="0"/>
              <a:t> the fee requirement on this page.</a:t>
            </a:r>
            <a:endParaRPr lang="en-US" sz="800" dirty="0" smtClean="0"/>
          </a:p>
          <a:p>
            <a:endParaRPr lang="en-US" sz="800" baseline="0" dirty="0" smtClean="0">
              <a:latin typeface="Arial" pitchFamily="34" charset="0"/>
              <a:ea typeface="ＭＳ Ｐゴシック"/>
              <a:cs typeface="Arial" pitchFamily="34" charset="0"/>
            </a:endParaRPr>
          </a:p>
          <a:p>
            <a:r>
              <a:rPr lang="en-US" sz="800" baseline="0" dirty="0" smtClean="0">
                <a:latin typeface="Arial" pitchFamily="34" charset="0"/>
                <a:ea typeface="ＭＳ Ｐゴシック"/>
                <a:cs typeface="Arial" pitchFamily="34" charset="0"/>
              </a:rPr>
              <a:t>Payment is required and non-refundable.  </a:t>
            </a:r>
          </a:p>
          <a:p>
            <a:endParaRPr lang="en-US" sz="800" baseline="0" dirty="0" smtClean="0">
              <a:latin typeface="Arial" pitchFamily="34" charset="0"/>
              <a:ea typeface="ＭＳ Ｐゴシック"/>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ea typeface="ＭＳ Ｐゴシック"/>
                <a:cs typeface="Arial" pitchFamily="34" charset="0"/>
              </a:rPr>
              <a:t>Payment may be submitted by credit card in the application tool</a:t>
            </a:r>
            <a:r>
              <a:rPr lang="en-US" sz="800" baseline="0" dirty="0" smtClean="0">
                <a:latin typeface="Arial" pitchFamily="34" charset="0"/>
                <a:ea typeface="ＭＳ Ｐゴシック"/>
                <a:cs typeface="ＭＳ Ｐゴシック"/>
              </a:rPr>
              <a:t>; or by mailing check or fee waiver if a student didn’t qualify for the UC application fee waiver but meet criteria established by the provider.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latin typeface="Arial" pitchFamily="34" charset="0"/>
              <a:ea typeface="ＭＳ Ｐゴシック"/>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ea typeface="ＭＳ Ｐゴシック"/>
                <a:cs typeface="Arial" pitchFamily="34" charset="0"/>
              </a:rPr>
              <a:t>Fee Waiver:</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ea typeface="ＭＳ Ｐゴシック"/>
                <a:cs typeface="Arial" pitchFamily="34" charset="0"/>
              </a:rPr>
              <a:t>For U.S. citizens or permanent residents or students who have attended a CA high school for at least 3 years, if students meet the low-income criteria used to qualify for free and reduced lunch, they will qualify for a UC application fee waiver for up to 4 campus choices but will be responsible for payment for any additional campus to which they choose to apply.  The fee waiver application approval section of the application can only be attempted once so be sure the income information is correct before applying for the waiver.</a:t>
            </a:r>
            <a:endParaRPr lang="en-US" sz="800" dirty="0" smtClean="0"/>
          </a:p>
          <a:p>
            <a:endParaRPr lang="en-US" sz="800" baseline="0" dirty="0" smtClean="0">
              <a:latin typeface="Arial" pitchFamily="34" charset="0"/>
              <a:ea typeface="ＭＳ Ｐゴシック"/>
              <a:cs typeface="Arial" pitchFamily="34" charset="0"/>
            </a:endParaRPr>
          </a:p>
          <a:p>
            <a:r>
              <a:rPr lang="en-US" sz="800" baseline="0" dirty="0" smtClean="0">
                <a:latin typeface="Arial" pitchFamily="34" charset="0"/>
                <a:ea typeface="ＭＳ Ｐゴシック"/>
                <a:cs typeface="Arial" pitchFamily="34" charset="0"/>
              </a:rPr>
              <a:t>If a student is denied the UC online fee waiver, a written request with corrected income and family size information can be submitted to the UC Application Center.  UC also accept the College Board fee waiver.  Only one waiver can be used. </a:t>
            </a:r>
          </a:p>
          <a:p>
            <a:endParaRPr lang="en-US" sz="800" baseline="0" dirty="0" smtClean="0">
              <a:latin typeface="Arial" pitchFamily="34" charset="0"/>
              <a:ea typeface="ＭＳ Ｐゴシック"/>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Arial" pitchFamily="34" charset="0"/>
              </a:rPr>
              <a:t>When the applicant is at the “Submit” stage, they must carefully review</a:t>
            </a:r>
            <a:r>
              <a:rPr lang="en-US" sz="800" baseline="0" dirty="0" smtClean="0">
                <a:latin typeface="Arial" pitchFamily="34" charset="0"/>
                <a:ea typeface="ＭＳ Ｐゴシック"/>
                <a:cs typeface="Arial" pitchFamily="34" charset="0"/>
              </a:rPr>
              <a:t> all information and the personal statement entered into the application.</a:t>
            </a:r>
          </a:p>
          <a:p>
            <a:endParaRPr lang="en-US" sz="800" baseline="0" dirty="0" smtClean="0">
              <a:latin typeface="Arial" pitchFamily="34" charset="0"/>
              <a:ea typeface="ＭＳ Ｐゴシック"/>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ea typeface="ＭＳ Ｐゴシック"/>
                <a:cs typeface="Arial" pitchFamily="34" charset="0"/>
              </a:rPr>
              <a:t>While it may seem like a very simple step, don’t forget to click</a:t>
            </a:r>
            <a:r>
              <a:rPr lang="en-US" sz="800" baseline="0" dirty="0" smtClean="0">
                <a:latin typeface="Arial" pitchFamily="34" charset="0"/>
                <a:ea typeface="ＭＳ Ｐゴシック"/>
                <a:cs typeface="Arial" pitchFamily="34" charset="0"/>
              </a:rPr>
              <a:t> </a:t>
            </a:r>
            <a:r>
              <a:rPr lang="en-US" sz="800" b="0" baseline="0" dirty="0" smtClean="0">
                <a:latin typeface="Arial" pitchFamily="34" charset="0"/>
                <a:ea typeface="ＭＳ Ｐゴシック"/>
                <a:cs typeface="Arial" pitchFamily="34" charset="0"/>
              </a:rPr>
              <a:t>the submit </a:t>
            </a:r>
            <a:r>
              <a:rPr lang="en-US" sz="800" baseline="0" dirty="0" smtClean="0">
                <a:latin typeface="Arial" pitchFamily="34" charset="0"/>
                <a:ea typeface="ＭＳ Ｐゴシック"/>
                <a:cs typeface="Arial" pitchFamily="34" charset="0"/>
              </a:rPr>
              <a:t>button.  Failure to do so, especially on the last day of application filing period, will lead to disastrous results.</a:t>
            </a:r>
            <a:endParaRPr lang="en-US" sz="800" dirty="0" smtClean="0">
              <a:latin typeface="Arial" pitchFamily="34" charset="0"/>
              <a:ea typeface="ＭＳ Ｐゴシック"/>
              <a:cs typeface="Arial" pitchFamily="34" charset="0"/>
            </a:endParaRPr>
          </a:p>
          <a:p>
            <a:endParaRPr lang="en-US" sz="800" baseline="0" dirty="0" smtClean="0">
              <a:latin typeface="Arial" pitchFamily="34" charset="0"/>
              <a:ea typeface="ＭＳ Ｐゴシック"/>
              <a:cs typeface="Arial" pitchFamily="34" charset="0"/>
            </a:endParaRPr>
          </a:p>
          <a:p>
            <a:r>
              <a:rPr lang="en-US" sz="800" baseline="0" dirty="0" smtClean="0">
                <a:latin typeface="Arial" pitchFamily="34" charset="0"/>
                <a:ea typeface="ＭＳ Ｐゴシック"/>
                <a:cs typeface="Arial" pitchFamily="34" charset="0"/>
              </a:rPr>
              <a:t>Once “submit” is selected, that’s it, the application is gone and applicants will not be able to say “Oh no, I forgot to include X” or “I pasted in the wrong personal statement” or “I made a mistake on one of my courses or grades”.   </a:t>
            </a:r>
            <a:endParaRPr lang="en-US" sz="800" dirty="0" smtClean="0">
              <a:latin typeface="Arial" pitchFamily="34" charset="0"/>
              <a:ea typeface="ＭＳ Ｐゴシック"/>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Arial" pitchFamily="34" charset="0"/>
              </a:rPr>
              <a:t>What can be done after submission?</a:t>
            </a:r>
          </a:p>
          <a:p>
            <a:endParaRPr lang="en-US" sz="800" dirty="0" smtClean="0">
              <a:latin typeface="Arial" pitchFamily="34" charset="0"/>
              <a:ea typeface="ＭＳ Ｐゴシック"/>
              <a:cs typeface="Arial" pitchFamily="34" charset="0"/>
            </a:endParaRPr>
          </a:p>
          <a:p>
            <a:pPr>
              <a:buFont typeface="Arial" pitchFamily="34" charset="0"/>
              <a:buChar char="•"/>
            </a:pPr>
            <a:r>
              <a:rPr lang="en-US" sz="800" dirty="0" smtClean="0">
                <a:latin typeface="Arial" pitchFamily="34" charset="0"/>
                <a:ea typeface="ＭＳ Ｐゴシック"/>
                <a:cs typeface="Arial" pitchFamily="34" charset="0"/>
              </a:rPr>
              <a:t> If the name, email or password needs updating, go to the Account Information.</a:t>
            </a:r>
          </a:p>
          <a:p>
            <a:pPr>
              <a:buFont typeface="Arial" pitchFamily="34" charset="0"/>
              <a:buChar char="•"/>
            </a:pPr>
            <a:r>
              <a:rPr lang="en-US" sz="800" dirty="0" smtClean="0">
                <a:latin typeface="Arial" pitchFamily="34" charset="0"/>
                <a:ea typeface="ＭＳ Ｐゴシック"/>
                <a:cs typeface="Arial" pitchFamily="34" charset="0"/>
              </a:rPr>
              <a:t> From “View Application,” a copy of the application can be printed.</a:t>
            </a:r>
          </a:p>
          <a:p>
            <a:pPr>
              <a:buFont typeface="Arial" pitchFamily="34" charset="0"/>
              <a:buChar char="•"/>
            </a:pPr>
            <a:r>
              <a:rPr lang="en-US" sz="800" dirty="0" smtClean="0">
                <a:latin typeface="Arial" pitchFamily="34" charset="0"/>
                <a:ea typeface="ＭＳ Ｐゴシック"/>
                <a:cs typeface="Arial" pitchFamily="34" charset="0"/>
              </a:rPr>
              <a:t> Address changes are made in Personal Information</a:t>
            </a:r>
            <a:r>
              <a:rPr lang="en-US" sz="800" baseline="0" dirty="0" smtClean="0">
                <a:latin typeface="Arial" pitchFamily="34" charset="0"/>
                <a:ea typeface="ＭＳ Ｐゴシック"/>
                <a:cs typeface="Arial" pitchFamily="34" charset="0"/>
              </a:rPr>
              <a:t> section.</a:t>
            </a:r>
            <a:endParaRPr lang="en-US" sz="800" dirty="0" smtClean="0">
              <a:latin typeface="Arial" pitchFamily="34" charset="0"/>
              <a:ea typeface="ＭＳ Ｐゴシック"/>
              <a:cs typeface="Arial" pitchFamily="34" charset="0"/>
            </a:endParaRPr>
          </a:p>
          <a:p>
            <a:pPr defTabSz="949478">
              <a:buFont typeface="Arial" pitchFamily="34" charset="0"/>
              <a:buChar char="•"/>
            </a:pPr>
            <a:r>
              <a:rPr lang="en-US" sz="800" dirty="0" smtClean="0">
                <a:latin typeface="Arial" pitchFamily="34" charset="0"/>
                <a:ea typeface="ＭＳ Ｐゴシック"/>
                <a:cs typeface="Arial" pitchFamily="34" charset="0"/>
              </a:rPr>
              <a:t> If it’s before November</a:t>
            </a:r>
            <a:r>
              <a:rPr lang="en-US" sz="800" baseline="0" dirty="0" smtClean="0">
                <a:latin typeface="Arial" pitchFamily="34" charset="0"/>
                <a:ea typeface="ＭＳ Ｐゴシック"/>
                <a:cs typeface="Arial" pitchFamily="34" charset="0"/>
              </a:rPr>
              <a:t> 30</a:t>
            </a:r>
            <a:r>
              <a:rPr lang="en-US" sz="800" baseline="30000" dirty="0" smtClean="0">
                <a:latin typeface="Arial" pitchFamily="34" charset="0"/>
                <a:ea typeface="ＭＳ Ｐゴシック"/>
                <a:cs typeface="Arial" pitchFamily="34" charset="0"/>
              </a:rPr>
              <a:t>th</a:t>
            </a:r>
            <a:r>
              <a:rPr lang="en-US" sz="800" baseline="0" dirty="0" smtClean="0">
                <a:latin typeface="Arial" pitchFamily="34" charset="0"/>
                <a:ea typeface="ＭＳ Ｐゴシック"/>
                <a:cs typeface="Arial" pitchFamily="34" charset="0"/>
              </a:rPr>
              <a:t> </a:t>
            </a:r>
            <a:r>
              <a:rPr lang="en-US" sz="800" dirty="0" smtClean="0">
                <a:latin typeface="Arial" pitchFamily="34" charset="0"/>
                <a:ea typeface="ＭＳ Ｐゴシック"/>
                <a:cs typeface="Arial" pitchFamily="34" charset="0"/>
              </a:rPr>
              <a:t>campuses are still open, additional campuses can be added.</a:t>
            </a:r>
          </a:p>
          <a:p>
            <a:pPr marL="0" marR="0" indent="0" algn="l" defTabSz="949478"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latin typeface="Arial" pitchFamily="34" charset="0"/>
                <a:ea typeface="ＭＳ Ｐゴシック"/>
                <a:cs typeface="Arial" pitchFamily="34" charset="0"/>
              </a:rPr>
              <a:t> Under application </a:t>
            </a:r>
            <a:r>
              <a:rPr lang="en-US" sz="800" baseline="0" dirty="0" smtClean="0">
                <a:latin typeface="Arial" pitchFamily="34" charset="0"/>
                <a:ea typeface="ＭＳ Ｐゴシック"/>
                <a:cs typeface="Arial" pitchFamily="34" charset="0"/>
              </a:rPr>
              <a:t>status, California resident students are notified if they meet the Top 9% Local Context (ELC) status.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latin typeface="Arial" pitchFamily="34" charset="0"/>
              <a:ea typeface="ＭＳ Ｐゴシック"/>
              <a:cs typeface="Arial" pitchFamily="34" charset="0"/>
            </a:endParaRPr>
          </a:p>
          <a:p>
            <a:r>
              <a:rPr lang="en-US" sz="800" dirty="0" smtClean="0">
                <a:latin typeface="Arial" pitchFamily="34" charset="0"/>
                <a:cs typeface="Arial" pitchFamily="34" charset="0"/>
              </a:rPr>
              <a:t>If a</a:t>
            </a:r>
            <a:r>
              <a:rPr lang="en-US" sz="800" baseline="0" dirty="0" smtClean="0">
                <a:latin typeface="Arial" pitchFamily="34" charset="0"/>
                <a:cs typeface="Arial" pitchFamily="34" charset="0"/>
              </a:rPr>
              <a:t> student</a:t>
            </a:r>
            <a:r>
              <a:rPr lang="en-US" sz="800" dirty="0" smtClean="0">
                <a:latin typeface="Arial" pitchFamily="34" charset="0"/>
                <a:cs typeface="Arial" pitchFamily="34" charset="0"/>
              </a:rPr>
              <a:t> changes schools, adds or drops a course, or fails to earn a C or better in a course during the current</a:t>
            </a:r>
            <a:r>
              <a:rPr lang="en-US" sz="800" baseline="0" dirty="0" smtClean="0">
                <a:latin typeface="Arial" pitchFamily="34" charset="0"/>
                <a:cs typeface="Arial" pitchFamily="34" charset="0"/>
              </a:rPr>
              <a:t> academic year</a:t>
            </a:r>
            <a:r>
              <a:rPr lang="en-US" sz="800" dirty="0" smtClean="0">
                <a:latin typeface="Arial" pitchFamily="34" charset="0"/>
                <a:cs typeface="Arial" pitchFamily="34" charset="0"/>
              </a:rPr>
              <a:t> after submission</a:t>
            </a:r>
            <a:r>
              <a:rPr lang="en-US" sz="800" baseline="0" dirty="0" smtClean="0">
                <a:latin typeface="Arial" pitchFamily="34" charset="0"/>
                <a:cs typeface="Arial" pitchFamily="34" charset="0"/>
              </a:rPr>
              <a:t> of the</a:t>
            </a:r>
            <a:r>
              <a:rPr lang="en-US" sz="800" dirty="0" smtClean="0">
                <a:latin typeface="Arial" pitchFamily="34" charset="0"/>
                <a:cs typeface="Arial" pitchFamily="34" charset="0"/>
              </a:rPr>
              <a:t> application, they must notify the UC Application Center by email or postal mail. Correspondence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must include the</a:t>
            </a:r>
            <a:r>
              <a:rPr lang="en-US" sz="800" baseline="0" dirty="0" smtClean="0">
                <a:latin typeface="Arial" pitchFamily="34" charset="0"/>
                <a:cs typeface="Arial" pitchFamily="34" charset="0"/>
              </a:rPr>
              <a:t> full</a:t>
            </a:r>
            <a:r>
              <a:rPr lang="en-US" sz="800" dirty="0" smtClean="0">
                <a:latin typeface="Arial" pitchFamily="34" charset="0"/>
                <a:cs typeface="Arial" pitchFamily="34" charset="0"/>
              </a:rPr>
              <a:t> name, UC Application ID number and signature (if you mail a letter) of the applicant, and will be made available</a:t>
            </a:r>
            <a:r>
              <a:rPr lang="en-US" sz="800" baseline="0" dirty="0" smtClean="0">
                <a:latin typeface="Arial" pitchFamily="34" charset="0"/>
                <a:cs typeface="Arial" pitchFamily="34" charset="0"/>
              </a:rPr>
              <a:t> to </a:t>
            </a:r>
            <a:r>
              <a:rPr lang="en-US" sz="800" dirty="0" smtClean="0">
                <a:latin typeface="Arial" pitchFamily="34" charset="0"/>
                <a:cs typeface="Arial" pitchFamily="34" charset="0"/>
              </a:rPr>
              <a:t>all the campuses to which you applied. </a:t>
            </a:r>
          </a:p>
          <a:p>
            <a:endParaRPr lang="en-US" sz="800" dirty="0" smtClean="0">
              <a:latin typeface="Arial" pitchFamily="34" charset="0"/>
              <a:cs typeface="Arial" pitchFamily="34" charset="0"/>
            </a:endParaRPr>
          </a:p>
          <a:p>
            <a:r>
              <a:rPr lang="en-US" sz="800" dirty="0" smtClean="0">
                <a:latin typeface="Arial" pitchFamily="34" charset="0"/>
                <a:cs typeface="Arial" pitchFamily="34" charset="0"/>
              </a:rPr>
              <a:t>Email: ucinfo@applyUCsupport.net</a:t>
            </a:r>
          </a:p>
          <a:p>
            <a:r>
              <a:rPr lang="en-US" sz="800" dirty="0" smtClean="0">
                <a:latin typeface="Arial" pitchFamily="34" charset="0"/>
                <a:cs typeface="Arial" pitchFamily="34" charset="0"/>
              </a:rPr>
              <a:t>Mail to:</a:t>
            </a:r>
          </a:p>
          <a:p>
            <a:r>
              <a:rPr lang="en-US" sz="800" dirty="0" smtClean="0">
                <a:latin typeface="Arial" pitchFamily="34" charset="0"/>
                <a:cs typeface="Arial" pitchFamily="34" charset="0"/>
              </a:rPr>
              <a:t>UC Application Center</a:t>
            </a:r>
            <a:br>
              <a:rPr lang="en-US" sz="800" dirty="0" smtClean="0">
                <a:latin typeface="Arial" pitchFamily="34" charset="0"/>
                <a:cs typeface="Arial" pitchFamily="34" charset="0"/>
              </a:rPr>
            </a:br>
            <a:r>
              <a:rPr lang="en-US" sz="800" dirty="0" smtClean="0">
                <a:latin typeface="Arial" pitchFamily="34" charset="0"/>
                <a:cs typeface="Arial" pitchFamily="34" charset="0"/>
              </a:rPr>
              <a:t>P.O. Box 1432</a:t>
            </a:r>
            <a:br>
              <a:rPr lang="en-US" sz="800" dirty="0" smtClean="0">
                <a:latin typeface="Arial" pitchFamily="34" charset="0"/>
                <a:cs typeface="Arial" pitchFamily="34" charset="0"/>
              </a:rPr>
            </a:br>
            <a:r>
              <a:rPr lang="en-US" sz="800" dirty="0" smtClean="0">
                <a:latin typeface="Arial" pitchFamily="34" charset="0"/>
                <a:cs typeface="Arial" pitchFamily="34" charset="0"/>
              </a:rPr>
              <a:t>Bakersfield, CA 93302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latin typeface="Arial" pitchFamily="34" charset="0"/>
              <a:ea typeface="ＭＳ Ｐゴシック"/>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Minor changes to your activities, awards, volunteer work, employment or personal statement are unlikely to have an impact on the admission decision. However, if a</a:t>
            </a:r>
            <a:r>
              <a:rPr lang="en-US" sz="800" baseline="0" dirty="0" smtClean="0">
                <a:latin typeface="Arial" pitchFamily="34" charset="0"/>
                <a:cs typeface="Arial" pitchFamily="34" charset="0"/>
              </a:rPr>
              <a:t> student </a:t>
            </a:r>
            <a:r>
              <a:rPr lang="en-US" sz="800" dirty="0" smtClean="0">
                <a:latin typeface="Arial" pitchFamily="34" charset="0"/>
                <a:cs typeface="Arial" pitchFamily="34" charset="0"/>
              </a:rPr>
              <a:t>have significant updates in any of these areas, they may notify us— by mail — the UC Application Center.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latin typeface="Arial" pitchFamily="34" charset="0"/>
              <a:ea typeface="ＭＳ Ｐゴシック"/>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800" dirty="0" smtClean="0">
                <a:latin typeface="Arial" pitchFamily="34" charset="0"/>
                <a:cs typeface="Arial" pitchFamily="34" charset="0"/>
              </a:rPr>
              <a:t>Download the “Apply Online To UC” brochure (“quick-start guide”</a:t>
            </a:r>
            <a:r>
              <a:rPr lang="en-US" sz="800" i="0" dirty="0" smtClean="0">
                <a:latin typeface="Arial" pitchFamily="34" charset="0"/>
                <a:cs typeface="Arial" pitchFamily="34" charset="0"/>
              </a:rPr>
              <a:t>)</a:t>
            </a:r>
            <a:endParaRPr lang="en-US" sz="800" i="1" dirty="0" smtClean="0">
              <a:latin typeface="Arial" pitchFamily="34" charset="0"/>
              <a:cs typeface="Arial" pitchFamily="34" charset="0"/>
            </a:endParaRPr>
          </a:p>
          <a:p>
            <a:pPr>
              <a:defRPr/>
            </a:pPr>
            <a:endParaRPr lang="en-US" sz="800" i="1" dirty="0" smtClean="0">
              <a:latin typeface="Arial" pitchFamily="34" charset="0"/>
              <a:cs typeface="Arial" pitchFamily="34" charset="0"/>
            </a:endParaRPr>
          </a:p>
          <a:p>
            <a:pPr>
              <a:defRPr/>
            </a:pPr>
            <a:r>
              <a:rPr lang="en-US" sz="800" dirty="0" smtClean="0">
                <a:latin typeface="Arial" pitchFamily="34" charset="0"/>
                <a:cs typeface="Arial" pitchFamily="34" charset="0"/>
                <a:hlinkClick r:id="rId3" action="ppaction://hlinkfile"/>
              </a:rPr>
              <a:t>California freshman</a:t>
            </a:r>
            <a:r>
              <a:rPr lang="en-US" sz="800" dirty="0" smtClean="0">
                <a:latin typeface="Arial" pitchFamily="34" charset="0"/>
                <a:cs typeface="Arial" pitchFamily="34" charset="0"/>
              </a:rPr>
              <a:t> [PDF] </a:t>
            </a:r>
            <a:r>
              <a:rPr lang="en-US" sz="800" dirty="0" smtClean="0">
                <a:latin typeface="Arial" pitchFamily="34" charset="0"/>
                <a:cs typeface="Arial" pitchFamily="34" charset="0"/>
                <a:hlinkClick r:id="rId3"/>
              </a:rPr>
              <a:t>admission.universityofcalifornia.edu/counselors/files/apply-online-freshman-cal.pdf</a:t>
            </a:r>
            <a:endParaRPr lang="en-US" sz="800" dirty="0" smtClean="0">
              <a:latin typeface="Arial" pitchFamily="34" charset="0"/>
              <a:cs typeface="Arial" pitchFamily="34" charset="0"/>
            </a:endParaRPr>
          </a:p>
          <a:p>
            <a:pPr>
              <a:defRPr/>
            </a:pPr>
            <a:endParaRPr lang="en-US" sz="800" dirty="0" smtClean="0">
              <a:latin typeface="Arial" pitchFamily="34" charset="0"/>
              <a:cs typeface="Arial" pitchFamily="34" charset="0"/>
            </a:endParaRPr>
          </a:p>
          <a:p>
            <a:pPr>
              <a:defRPr/>
            </a:pPr>
            <a:r>
              <a:rPr lang="en-US" sz="800" dirty="0" smtClean="0">
                <a:latin typeface="Arial" pitchFamily="34" charset="0"/>
                <a:cs typeface="Arial" pitchFamily="34" charset="0"/>
                <a:hlinkClick r:id="rId4" action="ppaction://hlinkfile"/>
              </a:rPr>
              <a:t>Out-of-state freshman</a:t>
            </a:r>
            <a:r>
              <a:rPr lang="en-US" sz="800" dirty="0" smtClean="0">
                <a:latin typeface="Arial" pitchFamily="34" charset="0"/>
                <a:cs typeface="Arial" pitchFamily="34" charset="0"/>
              </a:rPr>
              <a:t> [PDF] </a:t>
            </a:r>
            <a:r>
              <a:rPr lang="en-US" sz="800" dirty="0" smtClean="0">
                <a:latin typeface="Arial" pitchFamily="34" charset="0"/>
                <a:cs typeface="Arial" pitchFamily="34" charset="0"/>
                <a:hlinkClick r:id="rId4"/>
              </a:rPr>
              <a:t>admission.universityofcalifornia.edu/counselors/files/apply-online-freshman-out-of-state.pdf</a:t>
            </a:r>
            <a:endParaRPr lang="en-US" sz="800" dirty="0" smtClean="0">
              <a:latin typeface="Arial" pitchFamily="34" charset="0"/>
              <a:cs typeface="Arial" pitchFamily="34" charset="0"/>
            </a:endParaRPr>
          </a:p>
          <a:p>
            <a:pPr>
              <a:defRPr/>
            </a:pPr>
            <a:endParaRPr lang="en-US" sz="800" dirty="0" smtClean="0">
              <a:latin typeface="Arial" pitchFamily="34" charset="0"/>
              <a:cs typeface="Arial" pitchFamily="34" charset="0"/>
            </a:endParaRPr>
          </a:p>
          <a:p>
            <a:pPr>
              <a:defRPr/>
            </a:pPr>
            <a:r>
              <a:rPr lang="en-US" sz="800" dirty="0" smtClean="0">
                <a:latin typeface="Arial" pitchFamily="34" charset="0"/>
                <a:cs typeface="Arial" pitchFamily="34" charset="0"/>
                <a:hlinkClick r:id="rId5" action="ppaction://hlinkfile"/>
              </a:rPr>
              <a:t>International freshman</a:t>
            </a:r>
            <a:r>
              <a:rPr lang="en-US" sz="800" dirty="0" smtClean="0">
                <a:latin typeface="Arial" pitchFamily="34" charset="0"/>
                <a:cs typeface="Arial" pitchFamily="34" charset="0"/>
              </a:rPr>
              <a:t> [PDF] </a:t>
            </a:r>
            <a:r>
              <a:rPr lang="en-US" sz="800" dirty="0" smtClean="0">
                <a:latin typeface="Arial" pitchFamily="34" charset="0"/>
                <a:cs typeface="Arial" pitchFamily="34" charset="0"/>
                <a:hlinkClick r:id="rId5"/>
              </a:rPr>
              <a:t>admission.universityofcalifornia.edu/counselors/files/apply-online-freshman-international.pdf</a:t>
            </a:r>
            <a:endParaRPr lang="en-US" sz="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After a</a:t>
            </a:r>
            <a:r>
              <a:rPr lang="en-US" sz="800" baseline="0" dirty="0" smtClean="0">
                <a:latin typeface="Arial" pitchFamily="34" charset="0"/>
                <a:cs typeface="Arial" pitchFamily="34" charset="0"/>
              </a:rPr>
              <a:t> student has successfully submitted their UC admission application and printed a copy for their records – they </a:t>
            </a:r>
            <a:r>
              <a:rPr lang="en-US" sz="800" baseline="0" smtClean="0">
                <a:latin typeface="Arial" pitchFamily="34" charset="0"/>
                <a:cs typeface="Arial" pitchFamily="34" charset="0"/>
              </a:rPr>
              <a:t>can jump for you </a:t>
            </a:r>
            <a:r>
              <a:rPr lang="en-US" sz="800" baseline="0" dirty="0" smtClean="0">
                <a:latin typeface="Arial" pitchFamily="34" charset="0"/>
                <a:cs typeface="Arial" pitchFamily="34" charset="0"/>
              </a:rPr>
              <a:t>– it’s done!</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46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800" dirty="0" smtClean="0">
                <a:latin typeface="Arial" pitchFamily="34" charset="0"/>
                <a:cs typeface="Arial" pitchFamily="34" charset="0"/>
              </a:rPr>
              <a:t>For students, we recommend the following:</a:t>
            </a:r>
          </a:p>
          <a:p>
            <a:endParaRPr lang="en-US" sz="800" dirty="0" smtClean="0">
              <a:latin typeface="Arial" pitchFamily="34" charset="0"/>
              <a:cs typeface="Arial" pitchFamily="34" charset="0"/>
            </a:endParaRPr>
          </a:p>
          <a:p>
            <a:pPr>
              <a:buFontTx/>
              <a:buChar char="•"/>
            </a:pPr>
            <a:r>
              <a:rPr lang="en-US" sz="800" dirty="0" smtClean="0">
                <a:latin typeface="Arial" pitchFamily="34" charset="0"/>
                <a:cs typeface="Arial" pitchFamily="34" charset="0"/>
              </a:rPr>
              <a:t> Begin preparing for the application</a:t>
            </a:r>
            <a:r>
              <a:rPr lang="en-US" sz="800" baseline="0" dirty="0" smtClean="0">
                <a:latin typeface="Arial" pitchFamily="34" charset="0"/>
                <a:cs typeface="Arial" pitchFamily="34" charset="0"/>
              </a:rPr>
              <a:t> now – don’t wait until November.</a:t>
            </a:r>
          </a:p>
          <a:p>
            <a:pPr>
              <a:buFontTx/>
              <a:buChar char="•"/>
            </a:pPr>
            <a:endParaRPr lang="en-US" sz="800" dirty="0" smtClean="0">
              <a:latin typeface="Arial" pitchFamily="34" charset="0"/>
              <a:cs typeface="Arial" pitchFamily="34" charset="0"/>
            </a:endParaRPr>
          </a:p>
          <a:p>
            <a:pPr>
              <a:buFontTx/>
              <a:buChar char="•"/>
            </a:pPr>
            <a:r>
              <a:rPr lang="en-US" sz="800" dirty="0" smtClean="0">
                <a:latin typeface="Arial" pitchFamily="34" charset="0"/>
                <a:cs typeface="Arial" pitchFamily="34" charset="0"/>
              </a:rPr>
              <a:t> Start by researching the campuses now so you know where you will want to apply, and for what major.  For majors, it’s a good idea to review the curriculum in the General Catalog for each campus; the courses required/offered</a:t>
            </a:r>
            <a:r>
              <a:rPr lang="en-US" sz="800" baseline="0" dirty="0" smtClean="0">
                <a:latin typeface="Arial" pitchFamily="34" charset="0"/>
                <a:cs typeface="Arial" pitchFamily="34" charset="0"/>
              </a:rPr>
              <a:t> for the same/similarly named major might be different from one campus to another; review the course descriptions and ask yourself “Is this a course I would want to take?”.</a:t>
            </a:r>
          </a:p>
          <a:p>
            <a:pPr>
              <a:buFontTx/>
              <a:buChar char="•"/>
            </a:pPr>
            <a:endParaRPr lang="en-US" sz="800" dirty="0" smtClean="0">
              <a:latin typeface="Arial" pitchFamily="34" charset="0"/>
              <a:cs typeface="Arial" pitchFamily="34" charset="0"/>
            </a:endParaRPr>
          </a:p>
          <a:p>
            <a:pPr>
              <a:buFontTx/>
              <a:buChar char="•"/>
            </a:pPr>
            <a:r>
              <a:rPr lang="en-US" sz="800" dirty="0" smtClean="0">
                <a:latin typeface="Arial" pitchFamily="34" charset="0"/>
                <a:cs typeface="Arial" pitchFamily="34" charset="0"/>
              </a:rPr>
              <a:t> Check for available</a:t>
            </a:r>
            <a:r>
              <a:rPr lang="en-US" sz="800" baseline="0" dirty="0" smtClean="0">
                <a:latin typeface="Arial" pitchFamily="34" charset="0"/>
                <a:cs typeface="Arial" pitchFamily="34" charset="0"/>
              </a:rPr>
              <a:t> majors at: admission.universityofcalifornia.edu/how-to-apply/check-majors/index.html. Not all majors are open to freshmen applicants, or for every term. </a:t>
            </a:r>
          </a:p>
          <a:p>
            <a:pPr>
              <a:buFontTx/>
              <a:buChar char="•"/>
            </a:pPr>
            <a:endParaRPr lang="en-US" sz="800" dirty="0" smtClean="0">
              <a:latin typeface="Arial" pitchFamily="34" charset="0"/>
              <a:cs typeface="Arial" pitchFamily="34" charset="0"/>
            </a:endParaRPr>
          </a:p>
          <a:p>
            <a:pPr marL="0" marR="0" lvl="1" indent="0" algn="l" defTabSz="4572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cs typeface="Arial" pitchFamily="34" charset="0"/>
              </a:rPr>
              <a:t> Gather materials that you’ll need: transcripts/academic records</a:t>
            </a:r>
            <a:r>
              <a:rPr lang="en-US" sz="800" baseline="0" dirty="0" smtClean="0">
                <a:latin typeface="Arial" pitchFamily="34" charset="0"/>
                <a:cs typeface="Arial" pitchFamily="34" charset="0"/>
              </a:rPr>
              <a:t>, list of current and planned courses, test scores, awards and honors, volunteer program timelines and hours, employment timeline and hours, etc. </a:t>
            </a:r>
          </a:p>
          <a:p>
            <a:pPr marL="0" marR="0" lvl="1" indent="0" algn="l" defTabSz="457200" rtl="0" eaLnBrk="1" fontAlgn="auto" latinLnBrk="0" hangingPunct="1">
              <a:lnSpc>
                <a:spcPct val="100000"/>
              </a:lnSpc>
              <a:spcBef>
                <a:spcPts val="0"/>
              </a:spcBef>
              <a:spcAft>
                <a:spcPts val="0"/>
              </a:spcAft>
              <a:buClrTx/>
              <a:buSzTx/>
              <a:buFontTx/>
              <a:buChar char="•"/>
              <a:tabLst/>
              <a:defRPr/>
            </a:pPr>
            <a:endParaRPr lang="en-US" sz="800" dirty="0" smtClean="0">
              <a:latin typeface="Arial" pitchFamily="34" charset="0"/>
              <a:cs typeface="Arial" pitchFamily="34" charset="0"/>
            </a:endParaRPr>
          </a:p>
          <a:p>
            <a:pPr marL="0" lvl="1">
              <a:buFontTx/>
              <a:buChar char="•"/>
            </a:pPr>
            <a:r>
              <a:rPr lang="en-US" sz="800" dirty="0" smtClean="0">
                <a:latin typeface="Arial" pitchFamily="34" charset="0"/>
                <a:cs typeface="Arial" pitchFamily="34" charset="0"/>
              </a:rPr>
              <a:t> Brainstorm</a:t>
            </a:r>
            <a:r>
              <a:rPr lang="en-US" sz="800" baseline="0" dirty="0" smtClean="0">
                <a:latin typeface="Arial" pitchFamily="34" charset="0"/>
                <a:cs typeface="Arial" pitchFamily="34" charset="0"/>
              </a:rPr>
              <a:t>: t</a:t>
            </a:r>
            <a:r>
              <a:rPr lang="en-US" sz="800" dirty="0" smtClean="0">
                <a:latin typeface="Arial" pitchFamily="34" charset="0"/>
                <a:cs typeface="Arial" pitchFamily="34" charset="0"/>
              </a:rPr>
              <a:t>ake time to remember all the important things you have done throughout secondary/high</a:t>
            </a:r>
            <a:r>
              <a:rPr lang="en-US" sz="800" baseline="0" dirty="0" smtClean="0">
                <a:latin typeface="Arial" pitchFamily="34" charset="0"/>
                <a:cs typeface="Arial" pitchFamily="34" charset="0"/>
              </a:rPr>
              <a:t> school</a:t>
            </a:r>
            <a:r>
              <a:rPr lang="en-US" sz="800" dirty="0" smtClean="0">
                <a:latin typeface="Arial" pitchFamily="34" charset="0"/>
                <a:cs typeface="Arial" pitchFamily="34" charset="0"/>
              </a:rPr>
              <a:t>, from club</a:t>
            </a:r>
            <a:r>
              <a:rPr lang="en-US" sz="800" baseline="0" dirty="0" smtClean="0">
                <a:latin typeface="Arial" pitchFamily="34" charset="0"/>
                <a:cs typeface="Arial" pitchFamily="34" charset="0"/>
              </a:rPr>
              <a:t> involvement, to volunteering, to athletics and leadership, and so much more. </a:t>
            </a:r>
          </a:p>
          <a:p>
            <a:pPr marL="0" lvl="1">
              <a:buFontTx/>
              <a:buChar char="•"/>
            </a:pPr>
            <a:endParaRPr lang="en-US" sz="800" baseline="0" dirty="0" smtClean="0">
              <a:latin typeface="Arial" pitchFamily="34" charset="0"/>
              <a:cs typeface="Arial" pitchFamily="34" charset="0"/>
            </a:endParaRPr>
          </a:p>
          <a:p>
            <a:pPr marL="0" lvl="1">
              <a:buFontTx/>
              <a:buChar char="•"/>
            </a:pP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UC campuses are selective: Apply to different types of campuses throughout the system for your best chance of being admitted and finding a good match. </a:t>
            </a:r>
          </a:p>
          <a:p>
            <a:pPr marL="0" lvl="1">
              <a:buFontTx/>
              <a:buNone/>
            </a:pPr>
            <a:r>
              <a:rPr lang="en-US" sz="800" dirty="0" smtClean="0">
                <a:latin typeface="Arial" pitchFamily="34" charset="0"/>
                <a:cs typeface="Arial" pitchFamily="34" charset="0"/>
              </a:rPr>
              <a:t>Information on each UC campus can be found at: admission.universityofcalifornia.edu/campuses/index.html. </a:t>
            </a:r>
          </a:p>
          <a:p>
            <a:pPr marL="0" lvl="1">
              <a:buFontTx/>
              <a:buNone/>
            </a:pPr>
            <a:endParaRPr lang="en-US" sz="800" dirty="0" smtClean="0">
              <a:latin typeface="Arial" pitchFamily="34" charset="0"/>
              <a:cs typeface="Arial" pitchFamily="34" charset="0"/>
            </a:endParaRPr>
          </a:p>
          <a:p>
            <a:pPr marL="0" lvl="1">
              <a:buFontTx/>
              <a:buChar char="•"/>
            </a:pPr>
            <a:r>
              <a:rPr lang="en-US" sz="800" dirty="0" smtClean="0">
                <a:latin typeface="Arial" pitchFamily="34" charset="0"/>
                <a:cs typeface="Arial" pitchFamily="34" charset="0"/>
              </a:rPr>
              <a:t> Your personal statement is important!</a:t>
            </a:r>
            <a:r>
              <a:rPr lang="en-US" sz="800" baseline="0" dirty="0" smtClean="0">
                <a:latin typeface="Arial" pitchFamily="34" charset="0"/>
                <a:cs typeface="Arial" pitchFamily="34" charset="0"/>
              </a:rPr>
              <a:t> </a:t>
            </a:r>
          </a:p>
          <a:p>
            <a:pPr marL="0" lvl="1">
              <a:buFontTx/>
              <a:buNone/>
            </a:pPr>
            <a:r>
              <a:rPr lang="en-US" sz="800" dirty="0" smtClean="0">
                <a:latin typeface="Arial" pitchFamily="34" charset="0"/>
                <a:cs typeface="Arial" pitchFamily="34" charset="0"/>
              </a:rPr>
              <a:t>Write it early, then have family, counselors,</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and friends review and give feedback.</a:t>
            </a:r>
            <a:r>
              <a:rPr lang="en-US" sz="800" baseline="0" dirty="0" smtClean="0">
                <a:latin typeface="Arial" pitchFamily="34" charset="0"/>
                <a:cs typeface="Arial" pitchFamily="34" charset="0"/>
              </a:rPr>
              <a:t> And, remember it’s a Personal Statement—it’s about you.  It is not an English essay.  Admission staff want to learn about you.  What you did and why; what you learned and how you applied what you learned to aspects of your life.  Use “I” statements – I did this, I chose to do that, I learned about . . . .  Write it, rewrite it and write it again – it’s your one opportunity to ensure we get to know you.</a:t>
            </a:r>
          </a:p>
          <a:p>
            <a:pPr marL="0" lvl="1">
              <a:buFontTx/>
              <a:buChar char="•"/>
            </a:pPr>
            <a:endParaRPr lang="en-US" sz="800" baseline="0" dirty="0" smtClean="0">
              <a:latin typeface="Arial" pitchFamily="34" charset="0"/>
              <a:cs typeface="Arial" pitchFamily="34" charset="0"/>
            </a:endParaRPr>
          </a:p>
          <a:p>
            <a:pPr marL="0" lvl="1">
              <a:buFontTx/>
              <a:buChar char="•"/>
            </a:pPr>
            <a:r>
              <a:rPr lang="en-US" sz="800" dirty="0" smtClean="0">
                <a:latin typeface="Arial" pitchFamily="34" charset="0"/>
                <a:cs typeface="Arial" pitchFamily="34" charset="0"/>
              </a:rPr>
              <a:t>Campuses use email to communicate</a:t>
            </a:r>
            <a:r>
              <a:rPr lang="en-US" sz="800" baseline="0" dirty="0" smtClean="0">
                <a:latin typeface="Arial" pitchFamily="34" charset="0"/>
                <a:cs typeface="Arial" pitchFamily="34" charset="0"/>
              </a:rPr>
              <a:t> with applicants during the application process: students should create </a:t>
            </a:r>
            <a:r>
              <a:rPr lang="en-US" sz="800" dirty="0" smtClean="0">
                <a:latin typeface="Arial" pitchFamily="34" charset="0"/>
                <a:cs typeface="Arial" pitchFamily="34" charset="0"/>
              </a:rPr>
              <a:t>an email account (preferably</a:t>
            </a:r>
            <a:r>
              <a:rPr lang="en-US" sz="800" baseline="0" dirty="0" smtClean="0">
                <a:latin typeface="Arial" pitchFamily="34" charset="0"/>
                <a:cs typeface="Arial" pitchFamily="34" charset="0"/>
              </a:rPr>
              <a:t> one that identifies them instead of a “cute” or “non-distinct” name) and be sure </a:t>
            </a:r>
            <a:r>
              <a:rPr lang="en-US" sz="800" dirty="0" smtClean="0">
                <a:latin typeface="Arial" pitchFamily="34" charset="0"/>
                <a:cs typeface="Arial" pitchFamily="34" charset="0"/>
              </a:rPr>
              <a:t>that they check it regularly. </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When an applicant</a:t>
            </a:r>
            <a:r>
              <a:rPr lang="en-US" sz="800" baseline="0" dirty="0" smtClean="0">
                <a:latin typeface="Arial" pitchFamily="34" charset="0"/>
                <a:cs typeface="Arial" pitchFamily="34" charset="0"/>
              </a:rPr>
              <a:t> completes the UC admission application, it is important that they understand how their application information will be reviewed by the campuses. This section will provide guidance on the importance of the information provided and how campuses will use the information to understand the context of the applicant’s educational experience.</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800" b="1" dirty="0" smtClean="0">
                <a:latin typeface="Arial" pitchFamily="34" charset="0"/>
                <a:cs typeface="Arial" pitchFamily="34" charset="0"/>
              </a:rPr>
              <a:t>Requirements:</a:t>
            </a:r>
            <a:r>
              <a:rPr lang="en-US" sz="800" b="1" baseline="0" dirty="0" smtClean="0">
                <a:latin typeface="Arial" pitchFamily="34" charset="0"/>
                <a:cs typeface="Arial" pitchFamily="34" charset="0"/>
              </a:rPr>
              <a:t> </a:t>
            </a:r>
            <a:r>
              <a:rPr lang="en-US" sz="800" b="0" baseline="0" dirty="0" smtClean="0">
                <a:latin typeface="Arial" pitchFamily="34" charset="0"/>
                <a:cs typeface="Arial" pitchFamily="34" charset="0"/>
              </a:rPr>
              <a:t>All UC campuses have the same minimum requirements for freshmen to ensure that all students are prepared to be academically successful at the University. </a:t>
            </a:r>
          </a:p>
          <a:p>
            <a:endParaRPr lang="en-US" sz="800" b="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baseline="0" dirty="0" smtClean="0">
                <a:latin typeface="Arial" pitchFamily="34" charset="0"/>
                <a:cs typeface="Arial" pitchFamily="34" charset="0"/>
              </a:rPr>
              <a:t>Selection: </a:t>
            </a:r>
            <a:r>
              <a:rPr lang="en-US" sz="800" b="0" baseline="0" dirty="0" smtClean="0">
                <a:latin typeface="Arial" pitchFamily="34" charset="0"/>
                <a:cs typeface="Arial" pitchFamily="34" charset="0"/>
              </a:rPr>
              <a:t>Selection is a</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process at each campus</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which is necessary</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when more applicants apply to a campus than a campus can admit and enroll. Each UC campus evaluates applicants beyond just their GPA and test scores in order to select the applicants who would be best suited to their campus. </a:t>
            </a:r>
          </a:p>
          <a:p>
            <a:endParaRPr lang="en-US" sz="8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dirty="0" smtClean="0">
                <a:latin typeface="Arial" pitchFamily="34" charset="0"/>
                <a:cs typeface="Arial" pitchFamily="34" charset="0"/>
              </a:rPr>
              <a:t>Applicant Pool: </a:t>
            </a:r>
            <a:r>
              <a:rPr lang="en-US" sz="800" dirty="0" smtClean="0">
                <a:latin typeface="Arial" pitchFamily="34" charset="0"/>
                <a:cs typeface="Arial" pitchFamily="34" charset="0"/>
              </a:rPr>
              <a:t>Who else is in the applicant pool? Applicants</a:t>
            </a:r>
            <a:r>
              <a:rPr lang="en-US" sz="800" baseline="0" dirty="0" smtClean="0">
                <a:latin typeface="Arial" pitchFamily="34" charset="0"/>
                <a:cs typeface="Arial" pitchFamily="34" charset="0"/>
              </a:rPr>
              <a:t> must remember</a:t>
            </a:r>
            <a:r>
              <a:rPr lang="en-US" sz="800" dirty="0" smtClean="0">
                <a:latin typeface="Arial" pitchFamily="34" charset="0"/>
                <a:cs typeface="Arial" pitchFamily="34" charset="0"/>
              </a:rPr>
              <a:t> that they are not just applying with students from their school and community, but also with students from all parts</a:t>
            </a:r>
            <a:r>
              <a:rPr lang="en-US" sz="800" baseline="0" dirty="0" smtClean="0">
                <a:latin typeface="Arial" pitchFamily="34" charset="0"/>
                <a:cs typeface="Arial" pitchFamily="34" charset="0"/>
              </a:rPr>
              <a:t> of California, the U.S. and from other countries, whose backgrounds may be similar or different from their own.  UC’s receives applications from students with a variety of attributes: those living in </a:t>
            </a:r>
            <a:r>
              <a:rPr lang="en-US" sz="800" dirty="0" smtClean="0">
                <a:latin typeface="Arial" pitchFamily="34" charset="0"/>
                <a:cs typeface="Arial" pitchFamily="34" charset="0"/>
              </a:rPr>
              <a:t>small rural areas, students from</a:t>
            </a:r>
            <a:r>
              <a:rPr lang="en-US" sz="800" baseline="0" dirty="0" smtClean="0">
                <a:latin typeface="Arial" pitchFamily="34" charset="0"/>
                <a:cs typeface="Arial" pitchFamily="34" charset="0"/>
              </a:rPr>
              <a:t> families with low and </a:t>
            </a:r>
            <a:r>
              <a:rPr lang="en-US" sz="800" dirty="0" smtClean="0">
                <a:latin typeface="Arial" pitchFamily="34" charset="0"/>
                <a:cs typeface="Arial" pitchFamily="34" charset="0"/>
              </a:rPr>
              <a:t>high</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incomes and communities</a:t>
            </a:r>
            <a:r>
              <a:rPr lang="en-US" sz="800" baseline="0" dirty="0" smtClean="0">
                <a:latin typeface="Arial" pitchFamily="34" charset="0"/>
                <a:cs typeface="Arial" pitchFamily="34" charset="0"/>
              </a:rPr>
              <a:t> that have high and low </a:t>
            </a:r>
            <a:r>
              <a:rPr lang="en-US" sz="800" dirty="0" smtClean="0">
                <a:latin typeface="Arial" pitchFamily="34" charset="0"/>
                <a:cs typeface="Arial" pitchFamily="34" charset="0"/>
              </a:rPr>
              <a:t>college-going rates, out-of-state students, etc.  Even if students think their background or situation</a:t>
            </a:r>
            <a:r>
              <a:rPr lang="en-US" sz="800" baseline="0" dirty="0" smtClean="0">
                <a:latin typeface="Arial" pitchFamily="34" charset="0"/>
                <a:cs typeface="Arial" pitchFamily="34" charset="0"/>
              </a:rPr>
              <a:t> is typical (or not unusual) it is important to</a:t>
            </a:r>
            <a:r>
              <a:rPr lang="en-US" sz="800" dirty="0" smtClean="0">
                <a:latin typeface="Arial" pitchFamily="34" charset="0"/>
                <a:cs typeface="Arial" pitchFamily="34" charset="0"/>
              </a:rPr>
              <a:t> explain</a:t>
            </a:r>
            <a:r>
              <a:rPr lang="en-US" sz="800" baseline="0" dirty="0" smtClean="0">
                <a:latin typeface="Arial" pitchFamily="34" charset="0"/>
                <a:cs typeface="Arial" pitchFamily="34" charset="0"/>
              </a:rPr>
              <a:t> (not complain) why, </a:t>
            </a:r>
            <a:r>
              <a:rPr lang="en-US" sz="800" dirty="0" smtClean="0">
                <a:latin typeface="Arial" pitchFamily="34" charset="0"/>
                <a:cs typeface="Arial" pitchFamily="34" charset="0"/>
              </a:rPr>
              <a:t>so UC admissions</a:t>
            </a:r>
            <a:r>
              <a:rPr lang="en-US" sz="800" baseline="0" dirty="0" smtClean="0">
                <a:latin typeface="Arial" pitchFamily="34" charset="0"/>
                <a:cs typeface="Arial" pitchFamily="34" charset="0"/>
              </a:rPr>
              <a:t> staff</a:t>
            </a:r>
            <a:r>
              <a:rPr lang="en-US" sz="800" dirty="0" smtClean="0">
                <a:latin typeface="Arial" pitchFamily="34" charset="0"/>
                <a:cs typeface="Arial" pitchFamily="34" charset="0"/>
              </a:rPr>
              <a:t> understand the applicant better.  The admissions staff need more than just a school name or city to get a better sense of the applicant.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It is also important to note that each UC campus</a:t>
            </a:r>
            <a:r>
              <a:rPr lang="en-US" sz="800" baseline="0" dirty="0" smtClean="0">
                <a:latin typeface="Arial" pitchFamily="34" charset="0"/>
                <a:cs typeface="Arial" pitchFamily="34" charset="0"/>
              </a:rPr>
              <a:t> evaluates the application without knowing the status of the same application at another campus. For example, one campus will not admit or deny admission due to the admit or deny decision of another campus. </a:t>
            </a:r>
            <a:endParaRPr lang="en-US" sz="8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buFont typeface="Arial" pitchFamily="34" charset="0"/>
              <a:buChar char="•"/>
              <a:defRPr/>
            </a:pPr>
            <a:r>
              <a:rPr lang="en-US" dirty="0" smtClean="0"/>
              <a:t> </a:t>
            </a:r>
            <a:r>
              <a:rPr lang="en-US" sz="800" dirty="0" smtClean="0">
                <a:latin typeface="+mn-lt"/>
              </a:rPr>
              <a:t>First, it’s important to know how we review applications</a:t>
            </a:r>
          </a:p>
          <a:p>
            <a:pPr eaLnBrk="1" hangingPunct="1">
              <a:buFont typeface="Arial" pitchFamily="34" charset="0"/>
              <a:buNone/>
              <a:defRPr/>
            </a:pPr>
            <a:endParaRPr lang="en-US" sz="800" dirty="0" smtClean="0">
              <a:latin typeface="+mn-lt"/>
            </a:endParaRPr>
          </a:p>
          <a:p>
            <a:pPr eaLnBrk="1" hangingPunct="1">
              <a:buFont typeface="Arial" pitchFamily="34" charset="0"/>
              <a:buChar char="•"/>
              <a:defRPr/>
            </a:pPr>
            <a:r>
              <a:rPr lang="en-US" sz="800" dirty="0" smtClean="0">
                <a:latin typeface="+mn-lt"/>
              </a:rPr>
              <a:t> In general campuses</a:t>
            </a:r>
            <a:r>
              <a:rPr lang="en-US" sz="800" baseline="0" dirty="0" smtClean="0">
                <a:latin typeface="+mn-lt"/>
              </a:rPr>
              <a:t> </a:t>
            </a:r>
            <a:r>
              <a:rPr lang="en-US" sz="800" dirty="0" smtClean="0">
                <a:latin typeface="+mn-lt"/>
              </a:rPr>
              <a:t>look for:</a:t>
            </a:r>
          </a:p>
          <a:p>
            <a:pPr lvl="1" eaLnBrk="1" hangingPunct="1">
              <a:buFontTx/>
              <a:buChar char="-"/>
              <a:defRPr/>
            </a:pPr>
            <a:r>
              <a:rPr lang="en-US" sz="800" dirty="0" smtClean="0">
                <a:latin typeface="+mn-lt"/>
              </a:rPr>
              <a:t> Strong grades &amp; examination scores,</a:t>
            </a:r>
            <a:r>
              <a:rPr lang="en-US" sz="800" baseline="0" dirty="0" smtClean="0">
                <a:latin typeface="+mn-lt"/>
              </a:rPr>
              <a:t> courses beyond the minimum requirements, and in some cases, specific course preparation like advanced math and additional science for STEM majors</a:t>
            </a:r>
            <a:endParaRPr lang="en-US" sz="800" i="1" dirty="0" smtClean="0">
              <a:latin typeface="+mn-lt"/>
            </a:endParaRPr>
          </a:p>
          <a:p>
            <a:pPr lvl="1" eaLnBrk="1" hangingPunct="1">
              <a:buFontTx/>
              <a:buChar char="-"/>
              <a:defRPr/>
            </a:pPr>
            <a:r>
              <a:rPr lang="en-US" sz="800" dirty="0" smtClean="0">
                <a:latin typeface="+mn-lt"/>
              </a:rPr>
              <a:t> Involvement</a:t>
            </a:r>
            <a:r>
              <a:rPr lang="en-US" sz="800" baseline="0" dirty="0" smtClean="0">
                <a:latin typeface="+mn-lt"/>
              </a:rPr>
              <a:t> &amp; </a:t>
            </a:r>
            <a:r>
              <a:rPr lang="en-US" sz="800" dirty="0" smtClean="0">
                <a:latin typeface="+mn-lt"/>
              </a:rPr>
              <a:t>leadership – “Well-rounded” doesn’t mean a student has to do everything, but we like to see evidence of students being involved outside of the classroom in activities they are passionate about – an inclusive educational</a:t>
            </a:r>
            <a:r>
              <a:rPr lang="en-US" sz="800" baseline="0" dirty="0" smtClean="0">
                <a:latin typeface="+mn-lt"/>
              </a:rPr>
              <a:t> experience</a:t>
            </a:r>
            <a:endParaRPr lang="en-US" sz="800" dirty="0" smtClean="0">
              <a:latin typeface="+mn-lt"/>
            </a:endParaRPr>
          </a:p>
          <a:p>
            <a:pPr lvl="1" eaLnBrk="1" hangingPunct="1">
              <a:buFontTx/>
              <a:buChar char="-"/>
              <a:defRPr/>
            </a:pPr>
            <a:r>
              <a:rPr lang="en-US" sz="800" dirty="0" smtClean="0">
                <a:latin typeface="+mn-lt"/>
              </a:rPr>
              <a:t> Evidence of hard work – Campuses want to know if an</a:t>
            </a:r>
            <a:r>
              <a:rPr lang="en-US" sz="800" baseline="0" dirty="0" smtClean="0">
                <a:latin typeface="+mn-lt"/>
              </a:rPr>
              <a:t> applicant</a:t>
            </a:r>
            <a:r>
              <a:rPr lang="en-US" sz="800" dirty="0" smtClean="0">
                <a:latin typeface="+mn-lt"/>
              </a:rPr>
              <a:t> can be a successful</a:t>
            </a:r>
            <a:r>
              <a:rPr lang="en-US" sz="800" baseline="0" dirty="0" smtClean="0">
                <a:latin typeface="+mn-lt"/>
              </a:rPr>
              <a:t> university student</a:t>
            </a:r>
            <a:endParaRPr lang="en-US" sz="800" dirty="0" smtClean="0">
              <a:latin typeface="+mn-lt"/>
            </a:endParaRPr>
          </a:p>
          <a:p>
            <a:pPr eaLnBrk="1" hangingPunct="1">
              <a:buFontTx/>
              <a:buChar char="-"/>
              <a:defRPr/>
            </a:pPr>
            <a:endParaRPr lang="en-US" sz="800" dirty="0" smtClean="0">
              <a:latin typeface="+mn-lt"/>
            </a:endParaRPr>
          </a:p>
          <a:p>
            <a:pPr eaLnBrk="1" hangingPunct="1">
              <a:buFont typeface="Arial" pitchFamily="34" charset="0"/>
              <a:buChar char="•"/>
              <a:defRPr/>
            </a:pPr>
            <a:r>
              <a:rPr lang="en-US" sz="800" dirty="0" smtClean="0">
                <a:latin typeface="+mn-lt"/>
              </a:rPr>
              <a:t> UC looks for students who have challenged themselves in many ways:  Students are most successful at our campuses if they have shown academic promise through their courses/grades, test scores and other academic pursuits.</a:t>
            </a:r>
          </a:p>
          <a:p>
            <a:pPr eaLnBrk="1" hangingPunct="1">
              <a:buFont typeface="Arial" pitchFamily="34" charset="0"/>
              <a:buChar char="•"/>
              <a:defRPr/>
            </a:pPr>
            <a:endParaRPr lang="en-US" sz="800" dirty="0" smtClean="0">
              <a:latin typeface="+mn-lt"/>
            </a:endParaRPr>
          </a:p>
          <a:p>
            <a:pPr eaLnBrk="1" hangingPunct="1">
              <a:buFont typeface="Arial" pitchFamily="34" charset="0"/>
              <a:buChar char="•"/>
              <a:defRPr/>
            </a:pPr>
            <a:r>
              <a:rPr lang="en-US" sz="800" dirty="0" smtClean="0">
                <a:latin typeface="+mn-lt"/>
              </a:rPr>
              <a:t> Each applicant is reviewed within the context of his or her available opportunities:  If a student does well compared to peers within the same situation (school, environment, etc.) and uses the application to explain that context, the applicant will provide UC readers with a better understanding of how</a:t>
            </a:r>
            <a:r>
              <a:rPr lang="en-US" sz="800" baseline="0" dirty="0" smtClean="0">
                <a:latin typeface="+mn-lt"/>
              </a:rPr>
              <a:t> they were able to achieve/complete</a:t>
            </a:r>
            <a:r>
              <a:rPr lang="en-US" sz="800" dirty="0" smtClean="0">
                <a:latin typeface="+mn-lt"/>
              </a:rPr>
              <a:t> what is presented on the application.</a:t>
            </a:r>
          </a:p>
          <a:p>
            <a:pPr eaLnBrk="1" hangingPunct="1">
              <a:buFont typeface="Arial" pitchFamily="34" charset="0"/>
              <a:buChar char="•"/>
              <a:defRPr/>
            </a:pPr>
            <a:endParaRPr lang="en-US" sz="800" dirty="0" smtClean="0">
              <a:latin typeface="+mn-lt"/>
            </a:endParaRPr>
          </a:p>
          <a:p>
            <a:pPr>
              <a:buFont typeface="Arial" pitchFamily="34" charset="0"/>
              <a:buChar char="•"/>
              <a:defRPr/>
            </a:pPr>
            <a:r>
              <a:rPr lang="en-US" sz="800" dirty="0" smtClean="0">
                <a:latin typeface="+mn-lt"/>
              </a:rPr>
              <a:t> We ask many questions as part of the application process so that we can get to know each student.  Since there is no opportunity for an interview and</a:t>
            </a:r>
            <a:r>
              <a:rPr lang="en-US" sz="800" baseline="0" dirty="0" smtClean="0">
                <a:latin typeface="+mn-lt"/>
              </a:rPr>
              <a:t> because UC does not consider</a:t>
            </a:r>
            <a:r>
              <a:rPr lang="en-US" sz="800" dirty="0" smtClean="0">
                <a:latin typeface="+mn-lt"/>
              </a:rPr>
              <a:t> recommendation letters, our goal is get a sense of the applicant’s life, interests and personality through their application.  </a:t>
            </a:r>
          </a:p>
          <a:p>
            <a:pPr>
              <a:buFont typeface="Arial" pitchFamily="34" charset="0"/>
              <a:buChar char="•"/>
              <a:defRPr/>
            </a:pPr>
            <a:endParaRPr lang="en-US" sz="800" dirty="0" smtClean="0">
              <a:latin typeface="+mn-lt"/>
            </a:endParaRPr>
          </a:p>
          <a:p>
            <a:pPr>
              <a:buFont typeface="Arial" pitchFamily="34" charset="0"/>
              <a:buChar char="•"/>
              <a:defRPr/>
            </a:pPr>
            <a:r>
              <a:rPr lang="en-US" sz="800" dirty="0" smtClean="0">
                <a:latin typeface="+mn-lt"/>
              </a:rPr>
              <a:t> Applicants</a:t>
            </a:r>
            <a:r>
              <a:rPr lang="en-US" sz="800" baseline="0" dirty="0" smtClean="0">
                <a:latin typeface="+mn-lt"/>
              </a:rPr>
              <a:t> would do </a:t>
            </a:r>
            <a:r>
              <a:rPr lang="en-US" sz="800" dirty="0" smtClean="0">
                <a:latin typeface="+mn-lt"/>
              </a:rPr>
              <a:t>themselves a disservice if they do not thoroughly,</a:t>
            </a:r>
            <a:r>
              <a:rPr lang="en-US" sz="800" baseline="0" dirty="0" smtClean="0">
                <a:latin typeface="+mn-lt"/>
              </a:rPr>
              <a:t> accurate, and </a:t>
            </a:r>
            <a:r>
              <a:rPr lang="en-US" sz="800" dirty="0" smtClean="0">
                <a:latin typeface="+mn-lt"/>
              </a:rPr>
              <a:t>completely fill out all parts of the application. </a:t>
            </a:r>
          </a:p>
          <a:p>
            <a:endParaRPr lang="en-US" sz="800" dirty="0">
              <a:latin typeface="+mn-lt"/>
            </a:endParaRPr>
          </a:p>
        </p:txBody>
      </p:sp>
      <p:sp>
        <p:nvSpPr>
          <p:cNvPr id="4" name="Slide Number Placeholder 3"/>
          <p:cNvSpPr>
            <a:spLocks noGrp="1"/>
          </p:cNvSpPr>
          <p:nvPr>
            <p:ph type="sldNum" sz="quarter" idx="10"/>
          </p:nvPr>
        </p:nvSpPr>
        <p:spPr/>
        <p:txBody>
          <a:bodyPr/>
          <a:lstStyle/>
          <a:p>
            <a:fld id="{3C2D5646-A00B-3942-B201-4EB41B9B77BE}" type="slidenum">
              <a: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800" dirty="0" smtClean="0">
                <a:latin typeface="Arial" pitchFamily="34" charset="0"/>
              </a:rPr>
              <a:t>What is comprehensive review?</a:t>
            </a:r>
          </a:p>
          <a:p>
            <a:pPr eaLnBrk="1" hangingPunct="1">
              <a:lnSpc>
                <a:spcPct val="80000"/>
              </a:lnSpc>
              <a:buFontTx/>
              <a:buChar char="•"/>
            </a:pPr>
            <a:r>
              <a:rPr lang="en-US" sz="800" dirty="0" smtClean="0">
                <a:latin typeface="Arial" pitchFamily="34" charset="0"/>
                <a:ea typeface="ＭＳ Ｐゴシック"/>
                <a:cs typeface="ＭＳ Ｐゴシック"/>
              </a:rPr>
              <a:t> Process each campus uses to consider</a:t>
            </a:r>
            <a:r>
              <a:rPr lang="en-US" sz="800" baseline="0" dirty="0" smtClean="0">
                <a:latin typeface="Arial" pitchFamily="34" charset="0"/>
                <a:ea typeface="ＭＳ Ｐゴシック"/>
                <a:cs typeface="ＭＳ Ｐゴシック"/>
              </a:rPr>
              <a:t> applicants</a:t>
            </a:r>
            <a:endParaRPr lang="en-US" sz="800" dirty="0" smtClean="0">
              <a:latin typeface="Arial" pitchFamily="34" charset="0"/>
              <a:ea typeface="ＭＳ Ｐゴシック"/>
              <a:cs typeface="ＭＳ Ｐゴシック"/>
            </a:endParaRPr>
          </a:p>
          <a:p>
            <a:pPr eaLnBrk="1" hangingPunct="1">
              <a:lnSpc>
                <a:spcPct val="80000"/>
              </a:lnSpc>
              <a:buFontTx/>
              <a:buChar char="•"/>
            </a:pPr>
            <a:r>
              <a:rPr lang="en-US" sz="800" dirty="0" smtClean="0">
                <a:latin typeface="Arial" pitchFamily="34" charset="0"/>
                <a:ea typeface="ＭＳ Ｐゴシック"/>
                <a:cs typeface="ＭＳ Ｐゴシック"/>
              </a:rPr>
              <a:t> ALL campuses conduct</a:t>
            </a:r>
            <a:r>
              <a:rPr lang="en-US" sz="800" baseline="0" dirty="0" smtClean="0">
                <a:latin typeface="Arial" pitchFamily="34" charset="0"/>
                <a:ea typeface="ＭＳ Ｐゴシック"/>
                <a:cs typeface="ＭＳ Ｐゴシック"/>
              </a:rPr>
              <a:t> a</a:t>
            </a:r>
            <a:r>
              <a:rPr lang="en-US" sz="800" dirty="0" smtClean="0">
                <a:latin typeface="Arial" pitchFamily="34" charset="0"/>
                <a:ea typeface="ＭＳ Ｐゴシック"/>
                <a:cs typeface="ＭＳ Ｐゴシック"/>
              </a:rPr>
              <a:t> Comprehensive Review </a:t>
            </a:r>
          </a:p>
          <a:p>
            <a:pPr eaLnBrk="1" hangingPunct="1">
              <a:lnSpc>
                <a:spcPct val="80000"/>
              </a:lnSpc>
              <a:buFontTx/>
              <a:buChar char="•"/>
            </a:pPr>
            <a:r>
              <a:rPr lang="en-US" sz="800" dirty="0" smtClean="0">
                <a:latin typeface="Arial" pitchFamily="34" charset="0"/>
                <a:ea typeface="ＭＳ Ｐゴシック"/>
                <a:cs typeface="ＭＳ Ｐゴシック"/>
              </a:rPr>
              <a:t> The faculty at</a:t>
            </a:r>
            <a:r>
              <a:rPr lang="en-US" sz="800" baseline="0" dirty="0" smtClean="0">
                <a:latin typeface="Arial" pitchFamily="34" charset="0"/>
                <a:ea typeface="ＭＳ Ｐゴシック"/>
                <a:cs typeface="ＭＳ Ｐゴシック"/>
              </a:rPr>
              <a:t> e</a:t>
            </a:r>
            <a:r>
              <a:rPr lang="en-US" sz="800" dirty="0" smtClean="0">
                <a:latin typeface="Arial" pitchFamily="34" charset="0"/>
                <a:ea typeface="ＭＳ Ｐゴシック"/>
                <a:cs typeface="ＭＳ Ｐゴシック"/>
              </a:rPr>
              <a:t>ach campus can determine how to implement Comprehensive Review on their campus</a:t>
            </a:r>
          </a:p>
          <a:p>
            <a:pPr eaLnBrk="1" hangingPunct="1">
              <a:lnSpc>
                <a:spcPct val="80000"/>
              </a:lnSpc>
              <a:buFontTx/>
              <a:buChar char="•"/>
            </a:pPr>
            <a:r>
              <a:rPr lang="en-US" sz="800" dirty="0" smtClean="0">
                <a:latin typeface="Arial" pitchFamily="34" charset="0"/>
                <a:ea typeface="ＭＳ Ｐゴシック"/>
                <a:cs typeface="ＭＳ Ｐゴシック"/>
              </a:rPr>
              <a:t> Meeting minimum requirements/qualifications does not guarantee admission to a specific campus or program</a:t>
            </a:r>
          </a:p>
          <a:p>
            <a:pPr eaLnBrk="1" hangingPunct="1">
              <a:lnSpc>
                <a:spcPct val="80000"/>
              </a:lnSpc>
            </a:pPr>
            <a:endParaRPr lang="en-US" sz="800" b="1" dirty="0" smtClean="0">
              <a:latin typeface="+mn-lt"/>
              <a:ea typeface="ＭＳ Ｐゴシック"/>
              <a:cs typeface="ＭＳ Ｐゴシック"/>
            </a:endParaRPr>
          </a:p>
          <a:p>
            <a:pPr eaLnBrk="1" hangingPunct="1">
              <a:lnSpc>
                <a:spcPct val="80000"/>
              </a:lnSpc>
            </a:pPr>
            <a:r>
              <a:rPr lang="en-US" sz="800" u="sng" dirty="0" smtClean="0">
                <a:latin typeface="+mn-lt"/>
                <a:ea typeface="ＭＳ Ｐゴシック"/>
                <a:cs typeface="ＭＳ Ｐゴシック"/>
              </a:rPr>
              <a:t>Comprehensive Review:</a:t>
            </a:r>
            <a:endParaRPr lang="en-US" sz="800" b="1" dirty="0" smtClean="0">
              <a:latin typeface="+mn-lt"/>
              <a:ea typeface="ＭＳ Ｐゴシック"/>
              <a:cs typeface="ＭＳ Ｐゴシック"/>
            </a:endParaRPr>
          </a:p>
          <a:p>
            <a:pPr eaLnBrk="1" hangingPunct="1">
              <a:lnSpc>
                <a:spcPct val="80000"/>
              </a:lnSpc>
              <a:buFontTx/>
              <a:buChar char="•"/>
            </a:pPr>
            <a:r>
              <a:rPr lang="en-US" sz="800" dirty="0" smtClean="0">
                <a:latin typeface="+mn-lt"/>
                <a:ea typeface="ＭＳ Ｐゴシック"/>
                <a:cs typeface="ＭＳ Ｐゴシック"/>
              </a:rPr>
              <a:t>  UC evaluates applicants based upon more than GPA and test scores. Each</a:t>
            </a:r>
            <a:r>
              <a:rPr lang="en-US" sz="800" baseline="0" dirty="0" smtClean="0">
                <a:latin typeface="+mn-lt"/>
                <a:ea typeface="ＭＳ Ｐゴシック"/>
                <a:cs typeface="ＭＳ Ｐゴシック"/>
              </a:rPr>
              <a:t> applicant</a:t>
            </a:r>
            <a:r>
              <a:rPr lang="en-US" sz="800" dirty="0" smtClean="0">
                <a:latin typeface="+mn-lt"/>
                <a:ea typeface="ＭＳ Ｐゴシック"/>
                <a:cs typeface="ＭＳ Ｐゴシック"/>
              </a:rPr>
              <a:t>’s academic achievements are considered in light of the opportunities and resources available to them as well as their</a:t>
            </a:r>
            <a:r>
              <a:rPr lang="en-US" sz="800" baseline="0" dirty="0" smtClean="0">
                <a:latin typeface="+mn-lt"/>
                <a:ea typeface="ＭＳ Ｐゴシック"/>
                <a:cs typeface="ＭＳ Ｐゴシック"/>
              </a:rPr>
              <a:t> </a:t>
            </a:r>
            <a:r>
              <a:rPr lang="en-US" sz="800" dirty="0" smtClean="0">
                <a:latin typeface="+mn-lt"/>
                <a:ea typeface="ＭＳ Ｐゴシック"/>
                <a:cs typeface="ＭＳ Ｐゴシック"/>
              </a:rPr>
              <a:t>potential to contribute to a campus</a:t>
            </a:r>
          </a:p>
          <a:p>
            <a:pPr eaLnBrk="1" hangingPunct="1">
              <a:lnSpc>
                <a:spcPct val="80000"/>
              </a:lnSpc>
              <a:buFontTx/>
              <a:buChar char="•"/>
            </a:pPr>
            <a:r>
              <a:rPr lang="en-US" sz="800" dirty="0" smtClean="0">
                <a:latin typeface="+mn-lt"/>
                <a:ea typeface="ＭＳ Ｐゴシック"/>
                <a:cs typeface="ＭＳ Ｐゴシック"/>
              </a:rPr>
              <a:t>  Each campus may differ on</a:t>
            </a:r>
            <a:r>
              <a:rPr lang="en-US" sz="800" baseline="0" dirty="0" smtClean="0">
                <a:latin typeface="+mn-lt"/>
                <a:ea typeface="ＭＳ Ｐゴシック"/>
                <a:cs typeface="ＭＳ Ｐゴシック"/>
              </a:rPr>
              <a:t> the relative weight (if any) accorded to any </a:t>
            </a:r>
            <a:r>
              <a:rPr lang="en-US" sz="800" dirty="0" smtClean="0">
                <a:latin typeface="+mn-lt"/>
                <a:ea typeface="ＭＳ Ｐゴシック"/>
                <a:cs typeface="ＭＳ Ｐゴシック"/>
              </a:rPr>
              <a:t>criterion</a:t>
            </a:r>
          </a:p>
          <a:p>
            <a:pPr eaLnBrk="1" hangingPunct="1">
              <a:lnSpc>
                <a:spcPct val="80000"/>
              </a:lnSpc>
              <a:buFontTx/>
              <a:buChar char="•"/>
            </a:pPr>
            <a:r>
              <a:rPr lang="en-US" sz="800" dirty="0" smtClean="0">
                <a:solidFill>
                  <a:srgbClr val="FFFF00"/>
                </a:solidFill>
                <a:latin typeface="+mn-lt"/>
                <a:ea typeface="ＭＳ Ｐゴシック"/>
                <a:cs typeface="ＭＳ Ｐゴシック"/>
              </a:rPr>
              <a:t>  Students should visit each campus’ website for the specific selection process</a:t>
            </a:r>
          </a:p>
          <a:p>
            <a:pPr eaLnBrk="1" hangingPunct="1">
              <a:lnSpc>
                <a:spcPct val="80000"/>
              </a:lnSpc>
            </a:pPr>
            <a:endParaRPr lang="en-US" sz="800" dirty="0" smtClean="0">
              <a:latin typeface="+mn-lt"/>
              <a:ea typeface="ＭＳ Ｐゴシック"/>
              <a:cs typeface="ＭＳ Ｐゴシック"/>
            </a:endParaRPr>
          </a:p>
          <a:p>
            <a:pPr eaLnBrk="1" hangingPunct="1">
              <a:lnSpc>
                <a:spcPct val="80000"/>
              </a:lnSpc>
            </a:pPr>
            <a:r>
              <a:rPr lang="en-US" sz="800" u="sng" dirty="0" smtClean="0">
                <a:latin typeface="+mn-lt"/>
                <a:ea typeface="ＭＳ Ｐゴシック"/>
                <a:cs typeface="ＭＳ Ｐゴシック"/>
              </a:rPr>
              <a:t>Comprehensive Review Factors:</a:t>
            </a:r>
            <a:r>
              <a:rPr lang="en-US" sz="800" dirty="0" smtClean="0">
                <a:latin typeface="+mn-lt"/>
                <a:ea typeface="ＭＳ Ｐゴシック"/>
                <a:cs typeface="ＭＳ Ｐゴシック"/>
              </a:rPr>
              <a:t/>
            </a:r>
            <a:br>
              <a:rPr lang="en-US" sz="800" dirty="0" smtClean="0">
                <a:latin typeface="+mn-lt"/>
                <a:ea typeface="ＭＳ Ｐゴシック"/>
                <a:cs typeface="ＭＳ Ｐゴシック"/>
              </a:rPr>
            </a:br>
            <a:r>
              <a:rPr lang="en-US" sz="800" dirty="0" smtClean="0">
                <a:latin typeface="+mn-lt"/>
                <a:ea typeface="ＭＳ Ｐゴシック"/>
                <a:cs typeface="ＭＳ Ｐゴシック"/>
              </a:rPr>
              <a:t>UC faculty have established 14 factors that</a:t>
            </a:r>
            <a:r>
              <a:rPr lang="en-US" sz="800" baseline="0" dirty="0" smtClean="0">
                <a:latin typeface="+mn-lt"/>
                <a:ea typeface="ＭＳ Ｐゴシック"/>
                <a:cs typeface="ＭＳ Ｐゴシック"/>
              </a:rPr>
              <a:t> can be considered; these factors not listed in any priority order</a:t>
            </a:r>
            <a:endParaRPr lang="en-US" sz="800" dirty="0" smtClean="0">
              <a:latin typeface="+mn-lt"/>
              <a:ea typeface="ＭＳ Ｐゴシック"/>
              <a:cs typeface="ＭＳ Ｐゴシック"/>
            </a:endParaRPr>
          </a:p>
          <a:p>
            <a:pPr eaLnBrk="1" hangingPunct="1">
              <a:lnSpc>
                <a:spcPct val="80000"/>
              </a:lnSpc>
              <a:buFontTx/>
              <a:buChar char="•"/>
            </a:pPr>
            <a:r>
              <a:rPr lang="en-US" sz="800" dirty="0" smtClean="0">
                <a:latin typeface="+mn-lt"/>
                <a:ea typeface="ＭＳ Ｐゴシック"/>
                <a:cs typeface="ＭＳ Ｐゴシック"/>
              </a:rPr>
              <a:t>  “a-g” GPA including additional points for UC-approved AP</a:t>
            </a:r>
            <a:r>
              <a:rPr lang="en-US" sz="800" baseline="0" dirty="0" smtClean="0">
                <a:latin typeface="+mn-lt"/>
                <a:ea typeface="ＭＳ Ｐゴシック"/>
                <a:cs typeface="ＭＳ Ｐゴシック"/>
              </a:rPr>
              <a:t> and </a:t>
            </a:r>
            <a:r>
              <a:rPr lang="en-US" sz="800" dirty="0" smtClean="0">
                <a:latin typeface="+mn-lt"/>
                <a:ea typeface="ＭＳ Ｐゴシック"/>
                <a:cs typeface="ＭＳ Ｐゴシック"/>
              </a:rPr>
              <a:t>IB course, and college</a:t>
            </a:r>
            <a:r>
              <a:rPr lang="en-US" sz="800" baseline="0" dirty="0" smtClean="0">
                <a:latin typeface="+mn-lt"/>
                <a:ea typeface="ＭＳ Ｐゴシック"/>
                <a:cs typeface="ＭＳ Ｐゴシック"/>
              </a:rPr>
              <a:t>/university courses;</a:t>
            </a:r>
            <a:r>
              <a:rPr lang="en-US" sz="800" dirty="0" smtClean="0">
                <a:latin typeface="+mn-lt"/>
                <a:ea typeface="ＭＳ Ｐゴシック"/>
                <a:cs typeface="ＭＳ Ｐゴシック"/>
              </a:rPr>
              <a:t> and for California residents only,</a:t>
            </a:r>
            <a:r>
              <a:rPr lang="en-US" sz="800" baseline="0" dirty="0" smtClean="0">
                <a:latin typeface="+mn-lt"/>
                <a:ea typeface="ＭＳ Ｐゴシック"/>
                <a:cs typeface="ＭＳ Ｐゴシック"/>
              </a:rPr>
              <a:t> UC approved school-based </a:t>
            </a:r>
            <a:r>
              <a:rPr lang="en-US" sz="800" dirty="0" smtClean="0">
                <a:latin typeface="+mn-lt"/>
                <a:ea typeface="ＭＳ Ｐゴシック"/>
                <a:cs typeface="ＭＳ Ｐゴシック"/>
              </a:rPr>
              <a:t>honors courses</a:t>
            </a:r>
          </a:p>
          <a:p>
            <a:pPr eaLnBrk="1" hangingPunct="1">
              <a:lnSpc>
                <a:spcPct val="80000"/>
              </a:lnSpc>
              <a:buFontTx/>
              <a:buChar char="•"/>
            </a:pPr>
            <a:r>
              <a:rPr lang="en-US" sz="800" dirty="0" smtClean="0">
                <a:latin typeface="+mn-lt"/>
                <a:ea typeface="ＭＳ Ｐゴシック"/>
                <a:cs typeface="ＭＳ Ｐゴシック"/>
              </a:rPr>
              <a:t>  Examination scores: SAT or ACT Plus Writing (SAT Subject Exams are optional, but may be recommended by some majors on some campuses-for</a:t>
            </a:r>
            <a:r>
              <a:rPr lang="en-US" sz="800" baseline="0" dirty="0" smtClean="0">
                <a:latin typeface="+mn-lt"/>
                <a:ea typeface="ＭＳ Ｐゴシック"/>
                <a:cs typeface="ＭＳ Ｐゴシック"/>
              </a:rPr>
              <a:t> more information, go to: admission.universityofcalifornia.edu/freshman/requirements/examination-requirement/SAT-subject-tests/index.html</a:t>
            </a:r>
            <a:endParaRPr lang="en-US" sz="800" dirty="0" smtClean="0">
              <a:latin typeface="+mn-lt"/>
              <a:ea typeface="ＭＳ Ｐゴシック"/>
              <a:cs typeface="ＭＳ Ｐゴシック"/>
            </a:endParaRPr>
          </a:p>
          <a:p>
            <a:pPr eaLnBrk="1" hangingPunct="1">
              <a:lnSpc>
                <a:spcPct val="80000"/>
              </a:lnSpc>
              <a:buFontTx/>
              <a:buChar char="•"/>
            </a:pPr>
            <a:r>
              <a:rPr lang="en-US" sz="800" dirty="0" smtClean="0">
                <a:latin typeface="+mn-lt"/>
                <a:ea typeface="ＭＳ Ｐゴシック"/>
                <a:cs typeface="ＭＳ Ｐゴシック"/>
              </a:rPr>
              <a:t>  Number and content of “a-g” courses beyond the minimum</a:t>
            </a:r>
          </a:p>
          <a:p>
            <a:pPr eaLnBrk="1" hangingPunct="1">
              <a:lnSpc>
                <a:spcPct val="80000"/>
              </a:lnSpc>
              <a:buFontTx/>
              <a:buChar char="•"/>
            </a:pPr>
            <a:r>
              <a:rPr lang="en-US" sz="800" dirty="0" smtClean="0">
                <a:latin typeface="+mn-lt"/>
                <a:ea typeface="ＭＳ Ｐゴシック"/>
                <a:cs typeface="ＭＳ Ｐゴシック"/>
              </a:rPr>
              <a:t>  Number of UC-approved AP</a:t>
            </a:r>
            <a:r>
              <a:rPr lang="en-US" sz="800" baseline="0" dirty="0" smtClean="0">
                <a:latin typeface="+mn-lt"/>
                <a:ea typeface="ＭＳ Ｐゴシック"/>
                <a:cs typeface="ＭＳ Ｐゴシック"/>
              </a:rPr>
              <a:t> and </a:t>
            </a:r>
            <a:r>
              <a:rPr lang="en-US" sz="800" dirty="0" smtClean="0">
                <a:latin typeface="+mn-lt"/>
                <a:ea typeface="ＭＳ Ｐゴシック"/>
                <a:cs typeface="ＭＳ Ｐゴシック"/>
              </a:rPr>
              <a:t>IB course, and college</a:t>
            </a:r>
            <a:r>
              <a:rPr lang="en-US" sz="800" baseline="0" dirty="0" smtClean="0">
                <a:latin typeface="+mn-lt"/>
                <a:ea typeface="ＭＳ Ｐゴシック"/>
                <a:cs typeface="ＭＳ Ｐゴシック"/>
              </a:rPr>
              <a:t>/university courses;</a:t>
            </a:r>
            <a:r>
              <a:rPr lang="en-US" sz="800" dirty="0" smtClean="0">
                <a:latin typeface="+mn-lt"/>
                <a:ea typeface="ＭＳ Ｐゴシック"/>
                <a:cs typeface="ＭＳ Ｐゴシック"/>
              </a:rPr>
              <a:t> and for California residents only,</a:t>
            </a:r>
            <a:r>
              <a:rPr lang="en-US" sz="800" baseline="0" dirty="0" smtClean="0">
                <a:latin typeface="+mn-lt"/>
                <a:ea typeface="ＭＳ Ｐゴシック"/>
                <a:cs typeface="ＭＳ Ｐゴシック"/>
              </a:rPr>
              <a:t> UC approved school-based </a:t>
            </a:r>
            <a:r>
              <a:rPr lang="en-US" sz="800" dirty="0" smtClean="0">
                <a:latin typeface="+mn-lt"/>
                <a:ea typeface="ＭＳ Ｐゴシック"/>
                <a:cs typeface="ＭＳ Ｐゴシック"/>
              </a:rPr>
              <a:t>honors courses</a:t>
            </a:r>
          </a:p>
          <a:p>
            <a:pPr eaLnBrk="1" hangingPunct="1">
              <a:lnSpc>
                <a:spcPct val="80000"/>
              </a:lnSpc>
              <a:buFontTx/>
              <a:buChar char="•"/>
            </a:pPr>
            <a:r>
              <a:rPr lang="en-US" sz="800" dirty="0" smtClean="0">
                <a:latin typeface="+mn-lt"/>
                <a:ea typeface="ＭＳ Ｐゴシック"/>
                <a:cs typeface="ＭＳ Ｐゴシック"/>
              </a:rPr>
              <a:t>  For California Residents</a:t>
            </a:r>
            <a:r>
              <a:rPr lang="en-US" sz="800" baseline="0" dirty="0" smtClean="0">
                <a:latin typeface="+mn-lt"/>
                <a:ea typeface="ＭＳ Ｐゴシック"/>
                <a:cs typeface="ＭＳ Ｐゴシック"/>
              </a:rPr>
              <a:t> only: if the applicant is in the </a:t>
            </a:r>
            <a:r>
              <a:rPr lang="en-US" sz="800" dirty="0" smtClean="0">
                <a:latin typeface="+mn-lt"/>
                <a:ea typeface="ＭＳ Ｐゴシック"/>
                <a:cs typeface="ＭＳ Ｐゴシック"/>
              </a:rPr>
              <a:t>Top 9% Local Context (ELC) of</a:t>
            </a:r>
            <a:r>
              <a:rPr lang="en-US" sz="800" baseline="0" dirty="0" smtClean="0">
                <a:latin typeface="+mn-lt"/>
                <a:ea typeface="ＭＳ Ｐゴシック"/>
                <a:cs typeface="ＭＳ Ｐゴシック"/>
              </a:rPr>
              <a:t> their</a:t>
            </a:r>
            <a:r>
              <a:rPr lang="en-US" sz="800" dirty="0" smtClean="0">
                <a:latin typeface="+mn-lt"/>
                <a:ea typeface="ＭＳ Ｐゴシック"/>
                <a:cs typeface="ＭＳ Ｐゴシック"/>
              </a:rPr>
              <a:t> high school class </a:t>
            </a:r>
          </a:p>
          <a:p>
            <a:pPr eaLnBrk="1" hangingPunct="1">
              <a:lnSpc>
                <a:spcPct val="80000"/>
              </a:lnSpc>
              <a:buFontTx/>
              <a:buChar char="•"/>
            </a:pPr>
            <a:r>
              <a:rPr lang="en-US" sz="800" dirty="0" smtClean="0">
                <a:latin typeface="+mn-lt"/>
                <a:ea typeface="ＭＳ Ｐゴシック"/>
                <a:cs typeface="ＭＳ Ｐゴシック"/>
              </a:rPr>
              <a:t>  Quality (rigor and number) of senior year schedule (both classes in progress at the time of application and courses planned for 2</a:t>
            </a:r>
            <a:r>
              <a:rPr lang="en-US" sz="800" baseline="30000" dirty="0" smtClean="0">
                <a:latin typeface="+mn-lt"/>
                <a:ea typeface="ＭＳ Ｐゴシック"/>
                <a:cs typeface="ＭＳ Ｐゴシック"/>
              </a:rPr>
              <a:t>nd</a:t>
            </a:r>
            <a:r>
              <a:rPr lang="en-US" sz="800" dirty="0" smtClean="0">
                <a:latin typeface="+mn-lt"/>
                <a:ea typeface="ＭＳ Ｐゴシック"/>
                <a:cs typeface="ＭＳ Ｐゴシック"/>
              </a:rPr>
              <a:t> semester)</a:t>
            </a:r>
          </a:p>
          <a:p>
            <a:pPr eaLnBrk="1" hangingPunct="1">
              <a:lnSpc>
                <a:spcPct val="80000"/>
              </a:lnSpc>
              <a:buFontTx/>
              <a:buChar char="•"/>
            </a:pPr>
            <a:r>
              <a:rPr lang="en-US" sz="800" dirty="0" smtClean="0">
                <a:latin typeface="+mn-lt"/>
                <a:ea typeface="ＭＳ Ｐゴシック"/>
                <a:cs typeface="ＭＳ Ｐゴシック"/>
              </a:rPr>
              <a:t>  Quality of academic performance relative to educational opportunities available at the high school</a:t>
            </a:r>
          </a:p>
          <a:p>
            <a:pPr eaLnBrk="1" hangingPunct="1">
              <a:lnSpc>
                <a:spcPct val="80000"/>
              </a:lnSpc>
              <a:buFontTx/>
              <a:buChar char="•"/>
            </a:pPr>
            <a:r>
              <a:rPr lang="en-US" sz="800" dirty="0" smtClean="0">
                <a:latin typeface="+mn-lt"/>
                <a:ea typeface="ＭＳ Ｐゴシック"/>
                <a:cs typeface="ＭＳ Ｐゴシック"/>
              </a:rPr>
              <a:t>  Outstanding performance in one or more academic subjects</a:t>
            </a:r>
          </a:p>
          <a:p>
            <a:pPr eaLnBrk="1" hangingPunct="1">
              <a:lnSpc>
                <a:spcPct val="80000"/>
              </a:lnSpc>
              <a:buFontTx/>
              <a:buChar char="•"/>
            </a:pPr>
            <a:r>
              <a:rPr lang="en-US" sz="800" dirty="0" smtClean="0">
                <a:latin typeface="+mn-lt"/>
                <a:ea typeface="ＭＳ Ｐゴシック"/>
                <a:cs typeface="ＭＳ Ｐゴシック"/>
              </a:rPr>
              <a:t>  Outstanding performance in one or more special projects in any academic field of study</a:t>
            </a:r>
          </a:p>
          <a:p>
            <a:pPr eaLnBrk="1" hangingPunct="1">
              <a:lnSpc>
                <a:spcPct val="80000"/>
              </a:lnSpc>
              <a:buFontTx/>
              <a:buChar char="•"/>
            </a:pPr>
            <a:r>
              <a:rPr lang="en-US" sz="800" dirty="0" smtClean="0">
                <a:latin typeface="+mn-lt"/>
                <a:ea typeface="ＭＳ Ｐゴシック"/>
                <a:cs typeface="ＭＳ Ｐゴシック"/>
              </a:rPr>
              <a:t>  Recent marked improvement in academic performance demonstrated by GPA and quality of coursework</a:t>
            </a:r>
          </a:p>
          <a:p>
            <a:pPr eaLnBrk="1" hangingPunct="1">
              <a:lnSpc>
                <a:spcPct val="80000"/>
              </a:lnSpc>
              <a:buFontTx/>
              <a:buChar char="•"/>
            </a:pPr>
            <a:r>
              <a:rPr lang="en-US" sz="800" dirty="0" smtClean="0">
                <a:latin typeface="+mn-lt"/>
                <a:ea typeface="ＭＳ Ｐゴシック"/>
                <a:cs typeface="ＭＳ Ｐゴシック"/>
              </a:rPr>
              <a:t>  Talents, achievements and awards in a particular field, i.e. visual and performing arts, communication, athletics; </a:t>
            </a:r>
          </a:p>
          <a:p>
            <a:pPr marL="757238" lvl="1" indent="-290513" eaLnBrk="1" hangingPunct="1">
              <a:lnSpc>
                <a:spcPct val="80000"/>
              </a:lnSpc>
              <a:buFontTx/>
              <a:buChar char="-"/>
            </a:pPr>
            <a:r>
              <a:rPr lang="en-US" sz="800" dirty="0" smtClean="0">
                <a:latin typeface="+mn-lt"/>
                <a:ea typeface="ＭＳ Ｐゴシック"/>
                <a:cs typeface="ＭＳ Ｐゴシック"/>
              </a:rPr>
              <a:t> Special skills i.e. demonstrated written &amp; oral proficiency in other languages</a:t>
            </a:r>
          </a:p>
          <a:p>
            <a:pPr marL="757238" lvl="1" indent="-290513" eaLnBrk="1" hangingPunct="1">
              <a:lnSpc>
                <a:spcPct val="80000"/>
              </a:lnSpc>
              <a:buFontTx/>
              <a:buChar char="-"/>
            </a:pPr>
            <a:r>
              <a:rPr lang="en-US" sz="800" dirty="0" smtClean="0">
                <a:latin typeface="+mn-lt"/>
                <a:ea typeface="ＭＳ Ｐゴシック"/>
                <a:cs typeface="ＭＳ Ｐゴシック"/>
              </a:rPr>
              <a:t> Special interests i.e. intensive study &amp; exploration of other cultures</a:t>
            </a:r>
          </a:p>
          <a:p>
            <a:pPr marL="757238" lvl="1" indent="-290513" eaLnBrk="1" hangingPunct="1">
              <a:lnSpc>
                <a:spcPct val="80000"/>
              </a:lnSpc>
              <a:buFontTx/>
              <a:buChar char="-"/>
            </a:pPr>
            <a:r>
              <a:rPr lang="en-US" sz="800" dirty="0" smtClean="0">
                <a:latin typeface="+mn-lt"/>
                <a:ea typeface="ＭＳ Ｐゴシック"/>
                <a:cs typeface="ＭＳ Ｐゴシック"/>
              </a:rPr>
              <a:t> Experiences that demonstrate leadership i.e. student government, significant community service, level of responsibility in paid employment</a:t>
            </a:r>
          </a:p>
          <a:p>
            <a:pPr eaLnBrk="1" hangingPunct="1">
              <a:lnSpc>
                <a:spcPct val="80000"/>
              </a:lnSpc>
              <a:buFontTx/>
              <a:buChar char="•"/>
            </a:pPr>
            <a:r>
              <a:rPr lang="en-US" sz="800" dirty="0" smtClean="0">
                <a:latin typeface="+mn-lt"/>
                <a:ea typeface="ＭＳ Ｐゴシック"/>
                <a:cs typeface="ＭＳ Ｐゴシック"/>
              </a:rPr>
              <a:t>  Completion of a special project in context of high school curriculum or in conjunction with special school events, projects or programs</a:t>
            </a:r>
          </a:p>
          <a:p>
            <a:pPr eaLnBrk="1" hangingPunct="1">
              <a:lnSpc>
                <a:spcPct val="80000"/>
              </a:lnSpc>
              <a:buFontTx/>
              <a:buChar char="•"/>
            </a:pPr>
            <a:r>
              <a:rPr lang="en-US" sz="800" dirty="0" smtClean="0">
                <a:latin typeface="+mn-lt"/>
                <a:ea typeface="ＭＳ Ｐゴシック"/>
                <a:cs typeface="ＭＳ Ｐゴシック"/>
              </a:rPr>
              <a:t>  Academic accomplishments in light of life experiences &amp; circumstances</a:t>
            </a:r>
          </a:p>
          <a:p>
            <a:pPr eaLnBrk="1" hangingPunct="1">
              <a:lnSpc>
                <a:spcPct val="80000"/>
              </a:lnSpc>
              <a:buFontTx/>
              <a:buChar char="•"/>
            </a:pPr>
            <a:r>
              <a:rPr lang="en-US" sz="800" dirty="0" smtClean="0">
                <a:latin typeface="+mn-lt"/>
                <a:ea typeface="ＭＳ Ｐゴシック"/>
                <a:cs typeface="ＭＳ Ｐゴシック"/>
              </a:rPr>
              <a:t>  Location of secondary school and residence</a:t>
            </a:r>
          </a:p>
          <a:p>
            <a:endParaRPr lang="en-US" sz="800" dirty="0">
              <a:latin typeface="+mn-lt"/>
            </a:endParaRPr>
          </a:p>
        </p:txBody>
      </p:sp>
      <p:sp>
        <p:nvSpPr>
          <p:cNvPr id="4" name="Slide Number Placeholder 3"/>
          <p:cNvSpPr>
            <a:spLocks noGrp="1"/>
          </p:cNvSpPr>
          <p:nvPr>
            <p:ph type="sldNum" sz="quarter" idx="10"/>
          </p:nvPr>
        </p:nvSpPr>
        <p:spPr/>
        <p:txBody>
          <a:bodyPr/>
          <a:lstStyle/>
          <a:p>
            <a:fld id="{3C2D5646-A00B-3942-B201-4EB41B9B77BE}" type="slidenum">
              <a: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B56107-F58D-904D-A807-D7C722F884BE}" type="datetimeFigureOut">
              <a:rPr lang="en-US" smtClean="0"/>
              <a:pPr/>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56107-F58D-904D-A807-D7C722F884BE}" type="datetimeFigureOut">
              <a:rPr lang="en-US" smtClean="0"/>
              <a:pPr/>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56107-F58D-904D-A807-D7C722F884BE}" type="datetimeFigureOut">
              <a:rPr lang="en-US" smtClean="0"/>
              <a:pPr/>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56107-F58D-904D-A807-D7C722F884BE}" type="datetimeFigureOut">
              <a:rPr lang="en-US" smtClean="0"/>
              <a:pPr/>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B56107-F58D-904D-A807-D7C722F884BE}" type="datetimeFigureOut">
              <a:rPr lang="en-US" smtClean="0"/>
              <a:pPr/>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B56107-F58D-904D-A807-D7C722F884BE}" type="datetimeFigureOut">
              <a:rPr lang="en-US" smtClean="0"/>
              <a:pPr/>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B56107-F58D-904D-A807-D7C722F884BE}" type="datetimeFigureOut">
              <a:rPr lang="en-US" smtClean="0"/>
              <a:pPr/>
              <a:t>10/8/2015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B56107-F58D-904D-A807-D7C722F884BE}" type="datetimeFigureOut">
              <a:rPr lang="en-US" smtClean="0"/>
              <a:pPr/>
              <a:t>10/8/2015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56107-F58D-904D-A807-D7C722F884BE}" type="datetimeFigureOut">
              <a:rPr lang="en-US" smtClean="0"/>
              <a:pPr/>
              <a:t>10/8/2015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B56107-F58D-904D-A807-D7C722F884BE}" type="datetimeFigureOut">
              <a:rPr lang="en-US" smtClean="0"/>
              <a:pPr/>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B56107-F58D-904D-A807-D7C722F884BE}" type="datetimeFigureOut">
              <a:rPr lang="en-US" smtClean="0"/>
              <a:pPr/>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E39AC3-0E75-AD46-AE71-AE18BB921AE3}" type="slidenum">
              <a: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56107-F58D-904D-A807-D7C722F884BE}" type="datetimeFigureOut">
              <a:rPr lang="en-US" smtClean="0"/>
              <a:pPr/>
              <a:t>10/8/2015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39AC3-0E75-AD46-AE71-AE18BB921AE3}" type="slidenum">
              <a: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hyperlink" Target="http://admission.universityofcalifornia.edu/"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hyperlink" Target="https://admissions.universityofcalifornia.edu/applicant/login.htm" TargetMode="External"/><Relationship Id="rId4" Type="http://schemas.openxmlformats.org/officeDocument/2006/relationships/hyperlink" Target="http://admission.universityofcalifornia.edu/how-to-apply/index.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6837" y="6205831"/>
            <a:ext cx="1019190" cy="215444"/>
          </a:xfrm>
          <a:prstGeom prst="rect">
            <a:avLst/>
          </a:prstGeom>
          <a:noFill/>
        </p:spPr>
        <p:txBody>
          <a:bodyPr wrap="none" lIns="0" tIns="0" rIns="0" bIns="0" rtlCol="0">
            <a:spAutoFit/>
          </a:bodyPr>
          <a:lstStyle/>
          <a:p>
            <a:r>
              <a:rPr lang="en-US" sz="1400" spc="10" dirty="0" smtClean="0">
                <a:solidFill>
                  <a:srgbClr val="FFFFFF"/>
                </a:solidFill>
              </a:rPr>
              <a:t>August 2015</a:t>
            </a:r>
            <a:endParaRPr lang="en-US" sz="1400" spc="10" dirty="0">
              <a:solidFill>
                <a:srgbClr val="FFFFFF"/>
              </a:solidFill>
            </a:endParaRPr>
          </a:p>
        </p:txBody>
      </p:sp>
      <p:pic>
        <p:nvPicPr>
          <p:cNvPr id="8" name="Picture 7"/>
          <p:cNvPicPr>
            <a:picLocks noChangeAspect="1"/>
          </p:cNvPicPr>
          <p:nvPr/>
        </p:nvPicPr>
        <p:blipFill>
          <a:blip r:embed="rId3" cstate="screen"/>
          <a:stretch>
            <a:fillRect/>
          </a:stretch>
        </p:blipFill>
        <p:spPr>
          <a:xfrm>
            <a:off x="482600" y="457200"/>
            <a:ext cx="1498600" cy="742550"/>
          </a:xfrm>
          <a:prstGeom prst="rect">
            <a:avLst/>
          </a:prstGeom>
        </p:spPr>
      </p:pic>
      <p:sp>
        <p:nvSpPr>
          <p:cNvPr id="5" name="TextBox 4"/>
          <p:cNvSpPr txBox="1"/>
          <p:nvPr/>
        </p:nvSpPr>
        <p:spPr>
          <a:xfrm>
            <a:off x="486837" y="2533233"/>
            <a:ext cx="6980763" cy="2400657"/>
          </a:xfrm>
          <a:prstGeom prst="rect">
            <a:avLst/>
          </a:prstGeom>
          <a:noFill/>
        </p:spPr>
        <p:txBody>
          <a:bodyPr wrap="square" lIns="0" tIns="0" rIns="0" bIns="0" rtlCol="0">
            <a:spAutoFit/>
          </a:bodyPr>
          <a:lstStyle/>
          <a:p>
            <a:r>
              <a:rPr lang="en-US" sz="3900" kern="1400" spc="100" dirty="0" smtClean="0">
                <a:solidFill>
                  <a:srgbClr val="FFFFFF"/>
                </a:solidFill>
                <a:cs typeface="Arial"/>
              </a:rPr>
              <a:t>Presenting Yourself on the UC Application for Undergraduate Admission – Freshmen</a:t>
            </a:r>
            <a:endParaRPr lang="en-US" sz="3900" kern="1400" spc="100" dirty="0">
              <a:solidFill>
                <a:srgbClr val="FFFFFF"/>
              </a:solidFill>
              <a:latin typeface="+mj-lt"/>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C:\Documents and Settings\rpenman\My Documents\My Pictures\UC Photos\uc_santa_cruz_color_corrected-078.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
        <p:nvSpPr>
          <p:cNvPr id="6" name="TextBox 5"/>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rgbClr val="FFFFFF"/>
                </a:solidFill>
                <a:latin typeface="+mj-lt"/>
                <a:cs typeface="Arial"/>
              </a:rPr>
              <a:t>Completing the UC Application</a:t>
            </a:r>
            <a:endParaRPr lang="en-US" sz="3400" kern="1400" spc="100" dirty="0">
              <a:solidFill>
                <a:srgbClr val="FFFFFF"/>
              </a:solidFill>
              <a:latin typeface="+mj-lt"/>
              <a:cs typeface=""/>
            </a:endParaRPr>
          </a:p>
        </p:txBody>
      </p:sp>
      <p:pic>
        <p:nvPicPr>
          <p:cNvPr id="8" name="Picture 7"/>
          <p:cNvPicPr>
            <a:picLocks noChangeAspect="1"/>
          </p:cNvPicPr>
          <p:nvPr/>
        </p:nvPicPr>
        <p:blipFill>
          <a:blip r:embed="rId4"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86836" y="2194560"/>
            <a:ext cx="6447364" cy="2923877"/>
          </a:xfrm>
          <a:prstGeom prst="rect">
            <a:avLst/>
          </a:prstGeom>
        </p:spPr>
        <p:txBody>
          <a:bodyPr wrap="square" lIns="0" tIns="0" rIns="0" bIns="0">
            <a:spAutoFit/>
          </a:bodyPr>
          <a:lstStyle/>
          <a:p>
            <a:pPr>
              <a:spcBef>
                <a:spcPts val="1500"/>
              </a:spcBef>
            </a:pPr>
            <a:r>
              <a:rPr lang="en-US" sz="2800" dirty="0" smtClean="0">
                <a:solidFill>
                  <a:schemeClr val="bg1"/>
                </a:solidFill>
              </a:rPr>
              <a:t>Statement of Application Integrity</a:t>
            </a:r>
          </a:p>
          <a:p>
            <a:pPr>
              <a:spcBef>
                <a:spcPts val="1500"/>
              </a:spcBef>
            </a:pPr>
            <a:r>
              <a:rPr lang="en-US" sz="2800" dirty="0" smtClean="0">
                <a:solidFill>
                  <a:schemeClr val="bg1"/>
                </a:solidFill>
              </a:rPr>
              <a:t>Academic History</a:t>
            </a:r>
          </a:p>
          <a:p>
            <a:pPr>
              <a:spcBef>
                <a:spcPts val="1500"/>
              </a:spcBef>
            </a:pPr>
            <a:r>
              <a:rPr lang="en-US" sz="2800" dirty="0" smtClean="0">
                <a:solidFill>
                  <a:schemeClr val="bg1"/>
                </a:solidFill>
              </a:rPr>
              <a:t>Examination Scores</a:t>
            </a:r>
          </a:p>
          <a:p>
            <a:pPr>
              <a:spcBef>
                <a:spcPts val="1500"/>
              </a:spcBef>
            </a:pPr>
            <a:r>
              <a:rPr lang="en-US" sz="2800" dirty="0" smtClean="0">
                <a:solidFill>
                  <a:schemeClr val="bg1"/>
                </a:solidFill>
              </a:rPr>
              <a:t>Activities Outside of School</a:t>
            </a:r>
          </a:p>
          <a:p>
            <a:pPr>
              <a:spcBef>
                <a:spcPts val="1500"/>
              </a:spcBef>
            </a:pPr>
            <a:r>
              <a:rPr lang="en-US" sz="2800" dirty="0" smtClean="0">
                <a:solidFill>
                  <a:schemeClr val="bg1"/>
                </a:solidFill>
              </a:rPr>
              <a:t>Verification of Application Information</a:t>
            </a:r>
          </a:p>
        </p:txBody>
      </p:sp>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11</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Importance of Accurate Details</a:t>
            </a:r>
            <a:endParaRPr lang="en-US" sz="3400" kern="1400" spc="100" dirty="0">
              <a:solidFill>
                <a:schemeClr val="bg1"/>
              </a:solidFill>
              <a:latin typeface="+mj-lt"/>
              <a:cs typeface=""/>
            </a:endParaRP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12</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The Basics</a:t>
            </a:r>
            <a:endParaRPr lang="en-US" sz="3400" kern="1400" spc="100" dirty="0">
              <a:solidFill>
                <a:schemeClr val="bg1"/>
              </a:solidFill>
              <a:latin typeface="+mj-lt"/>
              <a:cs typeface=""/>
            </a:endParaRPr>
          </a:p>
        </p:txBody>
      </p:sp>
      <p:sp>
        <p:nvSpPr>
          <p:cNvPr id="9" name="Rectangle 8"/>
          <p:cNvSpPr/>
          <p:nvPr/>
        </p:nvSpPr>
        <p:spPr>
          <a:xfrm>
            <a:off x="486836" y="2194560"/>
            <a:ext cx="6447364" cy="4216539"/>
          </a:xfrm>
          <a:prstGeom prst="rect">
            <a:avLst/>
          </a:prstGeom>
        </p:spPr>
        <p:txBody>
          <a:bodyPr wrap="square" lIns="0" tIns="0" rIns="0" bIns="0">
            <a:spAutoFit/>
          </a:bodyPr>
          <a:lstStyle/>
          <a:p>
            <a:pPr>
              <a:spcBef>
                <a:spcPts val="1500"/>
              </a:spcBef>
            </a:pPr>
            <a:r>
              <a:rPr lang="en-US" sz="2800" dirty="0" smtClean="0">
                <a:solidFill>
                  <a:schemeClr val="bg1"/>
                </a:solidFill>
              </a:rPr>
              <a:t>Contact Information</a:t>
            </a:r>
            <a:r>
              <a:rPr lang="en-US" sz="2800" dirty="0" smtClean="0"/>
              <a:t/>
            </a:r>
            <a:br>
              <a:rPr lang="en-US" sz="2800" dirty="0" smtClean="0"/>
            </a:br>
            <a:r>
              <a:rPr lang="en-US" sz="2800" dirty="0" smtClean="0"/>
              <a:t>  </a:t>
            </a:r>
            <a:r>
              <a:rPr lang="en-US" sz="2800" dirty="0" smtClean="0">
                <a:solidFill>
                  <a:srgbClr val="666666"/>
                </a:solidFill>
              </a:rPr>
              <a:t>So campuses can contact you</a:t>
            </a:r>
          </a:p>
          <a:p>
            <a:pPr>
              <a:spcBef>
                <a:spcPts val="1500"/>
              </a:spcBef>
            </a:pPr>
            <a:r>
              <a:rPr lang="en-US" sz="2800" dirty="0" smtClean="0">
                <a:solidFill>
                  <a:schemeClr val="bg1"/>
                </a:solidFill>
              </a:rPr>
              <a:t>Family </a:t>
            </a:r>
            <a:r>
              <a:rPr lang="en-US" sz="2800" dirty="0">
                <a:solidFill>
                  <a:schemeClr val="bg1"/>
                </a:solidFill>
              </a:rPr>
              <a:t>Information</a:t>
            </a:r>
            <a:endParaRPr lang="en-US" sz="2800" dirty="0" smtClean="0">
              <a:solidFill>
                <a:srgbClr val="666666"/>
              </a:solidFill>
            </a:endParaRPr>
          </a:p>
          <a:p>
            <a:pPr>
              <a:spcBef>
                <a:spcPts val="1500"/>
              </a:spcBef>
            </a:pPr>
            <a:r>
              <a:rPr lang="en-US" sz="2800" dirty="0" smtClean="0">
                <a:solidFill>
                  <a:schemeClr val="bg1"/>
                </a:solidFill>
              </a:rPr>
              <a:t>Campus/Major Selection</a:t>
            </a:r>
            <a:r>
              <a:rPr lang="en-US" sz="2800" dirty="0" smtClean="0"/>
              <a:t/>
            </a:r>
            <a:br>
              <a:rPr lang="en-US" sz="2800" dirty="0" smtClean="0"/>
            </a:br>
            <a:r>
              <a:rPr lang="en-US" sz="2800" dirty="0" smtClean="0"/>
              <a:t>  </a:t>
            </a:r>
            <a:r>
              <a:rPr lang="en-US" sz="2800" dirty="0" smtClean="0">
                <a:solidFill>
                  <a:srgbClr val="666666"/>
                </a:solidFill>
              </a:rPr>
              <a:t>Apply broadly</a:t>
            </a:r>
          </a:p>
          <a:p>
            <a:pPr>
              <a:spcBef>
                <a:spcPts val="1500"/>
              </a:spcBef>
            </a:pPr>
            <a:r>
              <a:rPr lang="en-US" sz="2800" dirty="0">
                <a:solidFill>
                  <a:schemeClr val="bg1"/>
                </a:solidFill>
              </a:rPr>
              <a:t>Fee </a:t>
            </a:r>
            <a:r>
              <a:rPr lang="en-US" sz="2800" dirty="0" smtClean="0">
                <a:solidFill>
                  <a:schemeClr val="bg1"/>
                </a:solidFill>
              </a:rPr>
              <a:t>Waiver</a:t>
            </a:r>
          </a:p>
          <a:p>
            <a:pPr>
              <a:spcBef>
                <a:spcPts val="1500"/>
              </a:spcBef>
            </a:pPr>
            <a:r>
              <a:rPr lang="en-US" sz="2800" dirty="0" smtClean="0">
                <a:solidFill>
                  <a:schemeClr val="bg1"/>
                </a:solidFill>
              </a:rPr>
              <a:t>30-Minute Time Out</a:t>
            </a:r>
            <a:r>
              <a:rPr lang="en-US" sz="2800" dirty="0" smtClean="0"/>
              <a:t/>
            </a:r>
            <a:br>
              <a:rPr lang="en-US" sz="2800" dirty="0" smtClean="0"/>
            </a:br>
            <a:r>
              <a:rPr lang="en-US" sz="2800" dirty="0" smtClean="0"/>
              <a:t>  </a:t>
            </a:r>
            <a:r>
              <a:rPr lang="en-US" sz="2800" dirty="0" smtClean="0">
                <a:solidFill>
                  <a:srgbClr val="666666"/>
                </a:solidFill>
              </a:rPr>
              <a:t>“Next” or “Logout” to save</a:t>
            </a: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13</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Getting Started</a:t>
            </a:r>
            <a:endParaRPr lang="en-US" sz="3400" kern="1400" spc="100" dirty="0">
              <a:solidFill>
                <a:schemeClr val="bg1"/>
              </a:solidFill>
              <a:latin typeface="+mj-lt"/>
              <a:cs typeface=""/>
            </a:endParaRPr>
          </a:p>
        </p:txBody>
      </p:sp>
      <p:pic>
        <p:nvPicPr>
          <p:cNvPr id="16" name="Picture 2"/>
          <p:cNvPicPr>
            <a:picLocks noChangeAspect="1" noChangeArrowheads="1"/>
          </p:cNvPicPr>
          <p:nvPr/>
        </p:nvPicPr>
        <p:blipFill>
          <a:blip r:embed="rId3" cstate="screen"/>
          <a:srcRect/>
          <a:stretch>
            <a:fillRect/>
          </a:stretch>
        </p:blipFill>
        <p:spPr bwMode="auto">
          <a:xfrm>
            <a:off x="457200" y="990600"/>
            <a:ext cx="6353175" cy="3238500"/>
          </a:xfrm>
          <a:prstGeom prst="rect">
            <a:avLst/>
          </a:prstGeom>
          <a:noFill/>
          <a:ln w="9525">
            <a:noFill/>
            <a:miter lim="800000"/>
            <a:headEnd/>
            <a:tailEnd/>
          </a:ln>
        </p:spPr>
      </p:pic>
      <p:sp>
        <p:nvSpPr>
          <p:cNvPr id="17" name="TextBox 16"/>
          <p:cNvSpPr txBox="1"/>
          <p:nvPr/>
        </p:nvSpPr>
        <p:spPr>
          <a:xfrm>
            <a:off x="6705600" y="2286000"/>
            <a:ext cx="2133599" cy="646331"/>
          </a:xfrm>
          <a:prstGeom prst="rect">
            <a:avLst/>
          </a:prstGeom>
          <a:noFill/>
        </p:spPr>
        <p:txBody>
          <a:bodyPr wrap="square" rtlCol="0">
            <a:spAutoFit/>
          </a:bodyPr>
          <a:lstStyle/>
          <a:p>
            <a:r>
              <a:rPr lang="en-US" dirty="0" smtClean="0">
                <a:solidFill>
                  <a:schemeClr val="accent3"/>
                </a:solidFill>
              </a:rPr>
              <a:t>First time users start here!</a:t>
            </a:r>
            <a:endParaRPr lang="en-US" dirty="0">
              <a:solidFill>
                <a:schemeClr val="accent3"/>
              </a:solidFill>
            </a:endParaRPr>
          </a:p>
        </p:txBody>
      </p:sp>
      <p:sp>
        <p:nvSpPr>
          <p:cNvPr id="18" name="TextBox 17"/>
          <p:cNvSpPr txBox="1"/>
          <p:nvPr/>
        </p:nvSpPr>
        <p:spPr>
          <a:xfrm>
            <a:off x="504636" y="4267200"/>
            <a:ext cx="5515164" cy="923330"/>
          </a:xfrm>
          <a:prstGeom prst="rect">
            <a:avLst/>
          </a:prstGeom>
          <a:noFill/>
        </p:spPr>
        <p:txBody>
          <a:bodyPr wrap="none" rtlCol="0">
            <a:spAutoFit/>
          </a:bodyPr>
          <a:lstStyle/>
          <a:p>
            <a:r>
              <a:rPr lang="en-US" dirty="0" smtClean="0">
                <a:solidFill>
                  <a:srgbClr val="4D4D4D"/>
                </a:solidFill>
              </a:rPr>
              <a:t>Application Deadline: November 30, 11:59 p.m. PST</a:t>
            </a:r>
          </a:p>
          <a:p>
            <a:endParaRPr lang="en-US" dirty="0" smtClean="0">
              <a:solidFill>
                <a:srgbClr val="4D4D4D"/>
              </a:solidFill>
            </a:endParaRPr>
          </a:p>
          <a:p>
            <a:r>
              <a:rPr lang="en-US" dirty="0" smtClean="0">
                <a:solidFill>
                  <a:srgbClr val="4D4D4D"/>
                </a:solidFill>
              </a:rPr>
              <a:t>Apply Online at universityofcalifornia.edu/apply</a:t>
            </a:r>
            <a:endParaRPr lang="en-US" dirty="0">
              <a:solidFill>
                <a:srgbClr val="4D4D4D"/>
              </a:solidFill>
            </a:endParaRPr>
          </a:p>
        </p:txBody>
      </p:sp>
      <p:cxnSp>
        <p:nvCxnSpPr>
          <p:cNvPr id="19" name="Straight Arrow Connector 18"/>
          <p:cNvCxnSpPr>
            <a:stCxn id="17" idx="1"/>
          </p:cNvCxnSpPr>
          <p:nvPr/>
        </p:nvCxnSpPr>
        <p:spPr>
          <a:xfrm flipH="1">
            <a:off x="5715000" y="2609166"/>
            <a:ext cx="990600" cy="21023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2"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14</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Navigating</a:t>
            </a:r>
            <a:endParaRPr lang="en-US" sz="3400" kern="1400" spc="100" dirty="0">
              <a:solidFill>
                <a:schemeClr val="bg1"/>
              </a:solidFill>
              <a:latin typeface="+mj-lt"/>
              <a:cs typeface=""/>
            </a:endParaRPr>
          </a:p>
        </p:txBody>
      </p:sp>
      <p:sp>
        <p:nvSpPr>
          <p:cNvPr id="15" name="Text Placeholder 5"/>
          <p:cNvSpPr txBox="1">
            <a:spLocks/>
          </p:cNvSpPr>
          <p:nvPr/>
        </p:nvSpPr>
        <p:spPr>
          <a:xfrm>
            <a:off x="152400" y="2690813"/>
            <a:ext cx="6324599" cy="1500187"/>
          </a:xfrm>
          <a:prstGeom prst="rect">
            <a:avLst/>
          </a:prstGeom>
        </p:spPr>
        <p:txBody>
          <a:bodyPr vert="horz" lIns="91440" tIns="45720" rIns="91440" bIns="45720" rtlCol="0">
            <a:normAutofit fontScale="70000" lnSpcReduction="20000"/>
          </a:bodyPr>
          <a:lstStyle/>
          <a:p>
            <a:pPr marL="0" marR="0" lvl="0" indent="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4D4D4D"/>
                </a:solidFill>
                <a:effectLst/>
                <a:uLnTx/>
                <a:uFillTx/>
                <a:latin typeface="+mn-lt"/>
                <a:ea typeface="+mn-ea"/>
                <a:cs typeface="+mn-cs"/>
              </a:rPr>
              <a:t>  Use the progress bar above to navigate</a:t>
            </a:r>
          </a:p>
          <a:p>
            <a:pPr marL="0" marR="0" lvl="0" indent="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4D4D4D"/>
                </a:solidFill>
                <a:effectLst/>
                <a:uLnTx/>
                <a:uFillTx/>
                <a:latin typeface="+mn-lt"/>
                <a:ea typeface="+mn-ea"/>
                <a:cs typeface="+mn-cs"/>
              </a:rPr>
              <a:t>  Use sections on the right for guidance</a:t>
            </a:r>
          </a:p>
          <a:p>
            <a:pPr marL="0" marR="0" lvl="0" indent="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4D4D4D"/>
                </a:solidFill>
                <a:effectLst/>
                <a:uLnTx/>
                <a:uFillTx/>
                <a:latin typeface="+mn-lt"/>
                <a:ea typeface="+mn-ea"/>
                <a:cs typeface="+mn-cs"/>
              </a:rPr>
              <a:t>  Use buttons below to move from page to page</a:t>
            </a:r>
          </a:p>
          <a:p>
            <a:pPr marL="0" marR="0" lvl="0" indent="0"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4D4D4D"/>
                </a:solidFill>
                <a:effectLst/>
                <a:uLnTx/>
                <a:uFillTx/>
                <a:latin typeface="+mn-lt"/>
                <a:ea typeface="+mn-ea"/>
                <a:cs typeface="+mn-cs"/>
              </a:rPr>
              <a:t>  Note my uc application, help, and sign out</a:t>
            </a:r>
            <a:endParaRPr kumimoji="0" lang="en-US" sz="3200" b="0" i="0" u="none" strike="noStrike" kern="1200" cap="none" spc="0" normalizeH="0" baseline="0" noProof="0" dirty="0">
              <a:ln>
                <a:noFill/>
              </a:ln>
              <a:solidFill>
                <a:srgbClr val="4D4D4D"/>
              </a:solidFill>
              <a:effectLst/>
              <a:uLnTx/>
              <a:uFillTx/>
              <a:latin typeface="+mn-lt"/>
              <a:ea typeface="+mn-ea"/>
              <a:cs typeface="+mn-cs"/>
            </a:endParaRPr>
          </a:p>
        </p:txBody>
      </p:sp>
      <p:pic>
        <p:nvPicPr>
          <p:cNvPr id="17" name="Picture 2"/>
          <p:cNvPicPr>
            <a:picLocks noChangeAspect="1" noChangeArrowheads="1"/>
          </p:cNvPicPr>
          <p:nvPr/>
        </p:nvPicPr>
        <p:blipFill>
          <a:blip r:embed="rId3" cstate="screen"/>
          <a:srcRect/>
          <a:stretch>
            <a:fillRect/>
          </a:stretch>
        </p:blipFill>
        <p:spPr bwMode="auto">
          <a:xfrm>
            <a:off x="6753225" y="2438400"/>
            <a:ext cx="2162175" cy="2193625"/>
          </a:xfrm>
          <a:prstGeom prst="rect">
            <a:avLst/>
          </a:prstGeom>
          <a:noFill/>
          <a:ln w="9525">
            <a:noFill/>
            <a:miter lim="800000"/>
            <a:headEnd/>
            <a:tailEnd/>
          </a:ln>
        </p:spPr>
      </p:pic>
      <p:pic>
        <p:nvPicPr>
          <p:cNvPr id="18" name="Picture 3"/>
          <p:cNvPicPr>
            <a:picLocks noChangeAspect="1" noChangeArrowheads="1"/>
          </p:cNvPicPr>
          <p:nvPr/>
        </p:nvPicPr>
        <p:blipFill>
          <a:blip r:embed="rId4" cstate="screen"/>
          <a:srcRect/>
          <a:stretch>
            <a:fillRect/>
          </a:stretch>
        </p:blipFill>
        <p:spPr bwMode="auto">
          <a:xfrm>
            <a:off x="304800" y="5029200"/>
            <a:ext cx="2247900" cy="695325"/>
          </a:xfrm>
          <a:prstGeom prst="rect">
            <a:avLst/>
          </a:prstGeom>
          <a:noFill/>
          <a:ln w="9525">
            <a:noFill/>
            <a:miter lim="800000"/>
            <a:headEnd/>
            <a:tailEnd/>
          </a:ln>
        </p:spPr>
      </p:pic>
      <p:sp>
        <p:nvSpPr>
          <p:cNvPr id="13"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pic>
        <p:nvPicPr>
          <p:cNvPr id="12" name="Picture 11"/>
          <p:cNvPicPr/>
          <p:nvPr/>
        </p:nvPicPr>
        <p:blipFill>
          <a:blip r:embed="rId5"/>
          <a:stretch>
            <a:fillRect/>
          </a:stretch>
        </p:blipFill>
        <p:spPr>
          <a:xfrm>
            <a:off x="486835" y="974553"/>
            <a:ext cx="8270875" cy="1116038"/>
          </a:xfrm>
          <a:prstGeom prst="rect">
            <a:avLst/>
          </a:prstGeom>
        </p:spPr>
      </p:pic>
      <p:sp>
        <p:nvSpPr>
          <p:cNvPr id="19" name="Oval 18"/>
          <p:cNvSpPr/>
          <p:nvPr/>
        </p:nvSpPr>
        <p:spPr bwMode="auto">
          <a:xfrm>
            <a:off x="381000" y="1676400"/>
            <a:ext cx="8686800" cy="609600"/>
          </a:xfrm>
          <a:prstGeom prst="ellipse">
            <a:avLst/>
          </a:prstGeom>
          <a:solidFill>
            <a:schemeClr val="accent1">
              <a:alpha val="0"/>
            </a:schemeClr>
          </a:solidFill>
          <a:ln w="38100"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9" name="Picture 8"/>
          <p:cNvPicPr/>
          <p:nvPr/>
        </p:nvPicPr>
        <p:blipFill>
          <a:blip r:embed="rId3"/>
          <a:stretch>
            <a:fillRect/>
          </a:stretch>
        </p:blipFill>
        <p:spPr>
          <a:xfrm>
            <a:off x="486834" y="1022350"/>
            <a:ext cx="6675965" cy="5109053"/>
          </a:xfrm>
          <a:prstGeom prst="rect">
            <a:avLst/>
          </a:prstGeom>
        </p:spPr>
      </p:pic>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15</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Starting Your Application</a:t>
            </a:r>
            <a:endParaRPr lang="en-US" sz="3400" kern="1400" spc="100" dirty="0">
              <a:solidFill>
                <a:schemeClr val="bg1"/>
              </a:solidFill>
              <a:latin typeface="+mj-lt"/>
              <a:cs typeface=""/>
            </a:endParaRPr>
          </a:p>
        </p:txBody>
      </p:sp>
      <p:cxnSp>
        <p:nvCxnSpPr>
          <p:cNvPr id="13" name="Straight Arrow Connector 12"/>
          <p:cNvCxnSpPr/>
          <p:nvPr/>
        </p:nvCxnSpPr>
        <p:spPr bwMode="auto">
          <a:xfrm flipH="1" flipV="1">
            <a:off x="2971800" y="3124200"/>
            <a:ext cx="609600" cy="9144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14" name="Straight Arrow Connector 13"/>
          <p:cNvCxnSpPr/>
          <p:nvPr/>
        </p:nvCxnSpPr>
        <p:spPr bwMode="auto">
          <a:xfrm flipH="1">
            <a:off x="1828800" y="4038600"/>
            <a:ext cx="1752600" cy="3048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10"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16</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Starting Your Application</a:t>
            </a:r>
            <a:endParaRPr lang="en-US" sz="3400" kern="1400" spc="100" dirty="0">
              <a:solidFill>
                <a:schemeClr val="bg1"/>
              </a:solidFill>
              <a:latin typeface="+mj-lt"/>
              <a:cs typeface=""/>
            </a:endParaRPr>
          </a:p>
        </p:txBody>
      </p:sp>
      <p:sp>
        <p:nvSpPr>
          <p:cNvPr id="10" name="Text Placeholder 5"/>
          <p:cNvSpPr txBox="1">
            <a:spLocks/>
          </p:cNvSpPr>
          <p:nvPr/>
        </p:nvSpPr>
        <p:spPr>
          <a:xfrm>
            <a:off x="533400" y="4191000"/>
            <a:ext cx="6400800" cy="761999"/>
          </a:xfrm>
          <a:prstGeom prst="rect">
            <a:avLst/>
          </a:prstGeom>
        </p:spPr>
        <p:txBody>
          <a:bodyPr vert="horz" lIns="91440" tIns="45720" rIns="91440" bIns="45720" rtlCol="0">
            <a:noAutofit/>
          </a:bodyPr>
          <a:lstStyle/>
          <a:p>
            <a:pPr marL="0" marR="0" lvl="0" indent="0" defTabSz="4572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rgbClr val="4D4D4D"/>
                </a:solidFill>
                <a:effectLst/>
                <a:uLnTx/>
                <a:uFillTx/>
                <a:latin typeface="+mn-lt"/>
                <a:ea typeface="+mn-ea"/>
                <a:cs typeface="+mn-cs"/>
              </a:rPr>
              <a:t>All students</a:t>
            </a:r>
            <a:r>
              <a:rPr kumimoji="0" lang="en-US" sz="2400" b="0" i="0" u="none" strike="noStrike" kern="1200" cap="none" spc="0" normalizeH="0" noProof="0" dirty="0" smtClean="0">
                <a:ln>
                  <a:noFill/>
                </a:ln>
                <a:solidFill>
                  <a:srgbClr val="4D4D4D"/>
                </a:solidFill>
                <a:effectLst/>
                <a:uLnTx/>
                <a:uFillTx/>
                <a:latin typeface="+mn-lt"/>
                <a:ea typeface="+mn-ea"/>
                <a:cs typeface="+mn-cs"/>
              </a:rPr>
              <a:t> must enter a social security number if they have one</a:t>
            </a:r>
            <a:endParaRPr kumimoji="0" lang="en-US" sz="2400" b="0" i="0" u="none" strike="noStrike" kern="1200" cap="none" spc="0" normalizeH="0" baseline="0" noProof="0" dirty="0">
              <a:ln>
                <a:noFill/>
              </a:ln>
              <a:solidFill>
                <a:srgbClr val="4D4D4D"/>
              </a:solidFill>
              <a:effectLst/>
              <a:uLnTx/>
              <a:uFillTx/>
              <a:latin typeface="+mn-lt"/>
              <a:ea typeface="+mn-ea"/>
              <a:cs typeface="+mn-cs"/>
            </a:endParaRP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pic>
        <p:nvPicPr>
          <p:cNvPr id="13" name="Picture 12"/>
          <p:cNvPicPr/>
          <p:nvPr/>
        </p:nvPicPr>
        <p:blipFill>
          <a:blip r:embed="rId3" cstate="screen"/>
          <a:stretch>
            <a:fillRect/>
          </a:stretch>
        </p:blipFill>
        <p:spPr>
          <a:xfrm>
            <a:off x="457200" y="1142999"/>
            <a:ext cx="5562600" cy="298930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17</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Selecting a Major</a:t>
            </a:r>
            <a:endParaRPr lang="en-US" sz="3400" kern="1400" spc="100" dirty="0">
              <a:solidFill>
                <a:schemeClr val="bg1"/>
              </a:solidFill>
              <a:latin typeface="+mj-lt"/>
              <a:cs typeface=""/>
            </a:endParaRPr>
          </a:p>
        </p:txBody>
      </p:sp>
      <p:pic>
        <p:nvPicPr>
          <p:cNvPr id="12" name="Picture 2"/>
          <p:cNvPicPr>
            <a:picLocks noChangeAspect="1" noChangeArrowheads="1"/>
          </p:cNvPicPr>
          <p:nvPr/>
        </p:nvPicPr>
        <p:blipFill>
          <a:blip r:embed="rId3" cstate="screen"/>
          <a:srcRect/>
          <a:stretch>
            <a:fillRect/>
          </a:stretch>
        </p:blipFill>
        <p:spPr bwMode="auto">
          <a:xfrm>
            <a:off x="482600" y="1172575"/>
            <a:ext cx="5691253" cy="4512850"/>
          </a:xfrm>
          <a:prstGeom prst="rect">
            <a:avLst/>
          </a:prstGeom>
          <a:noFill/>
          <a:ln w="9525">
            <a:noFill/>
            <a:miter lim="800000"/>
            <a:headEnd/>
            <a:tailEnd/>
          </a:ln>
        </p:spPr>
      </p:pic>
      <p:sp>
        <p:nvSpPr>
          <p:cNvPr id="13" name="Oval 12"/>
          <p:cNvSpPr/>
          <p:nvPr/>
        </p:nvSpPr>
        <p:spPr bwMode="auto">
          <a:xfrm>
            <a:off x="4419600" y="5105400"/>
            <a:ext cx="1752600" cy="685800"/>
          </a:xfrm>
          <a:prstGeom prst="ellipse">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4D4D4D"/>
              </a:solidFill>
              <a:effectLst/>
              <a:latin typeface="Arial" pitchFamily="-112" charset="0"/>
              <a:ea typeface="ＭＳ Ｐゴシック" pitchFamily="-112" charset="-128"/>
              <a:cs typeface="ＭＳ Ｐゴシック" pitchFamily="-112" charset="-128"/>
            </a:endParaRPr>
          </a:p>
        </p:txBody>
      </p:sp>
      <p:cxnSp>
        <p:nvCxnSpPr>
          <p:cNvPr id="14" name="Straight Arrow Connector 13"/>
          <p:cNvCxnSpPr/>
          <p:nvPr/>
        </p:nvCxnSpPr>
        <p:spPr bwMode="auto">
          <a:xfrm flipH="1" flipV="1">
            <a:off x="685800" y="5105400"/>
            <a:ext cx="863600" cy="5334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15" name="TextBox 14"/>
          <p:cNvSpPr txBox="1"/>
          <p:nvPr/>
        </p:nvSpPr>
        <p:spPr>
          <a:xfrm>
            <a:off x="558800" y="5638800"/>
            <a:ext cx="1905000" cy="646331"/>
          </a:xfrm>
          <a:prstGeom prst="rect">
            <a:avLst/>
          </a:prstGeom>
          <a:noFill/>
        </p:spPr>
        <p:txBody>
          <a:bodyPr wrap="square" rtlCol="0">
            <a:spAutoFit/>
          </a:bodyPr>
          <a:lstStyle/>
          <a:p>
            <a:r>
              <a:rPr lang="en-US" sz="1800" dirty="0" smtClean="0">
                <a:solidFill>
                  <a:schemeClr val="accent3"/>
                </a:solidFill>
              </a:rPr>
              <a:t>Click to expand the list of majors </a:t>
            </a:r>
            <a:endParaRPr lang="en-US" sz="1800" dirty="0">
              <a:solidFill>
                <a:schemeClr val="accent3"/>
              </a:solidFill>
            </a:endParaRPr>
          </a:p>
        </p:txBody>
      </p:sp>
      <p:sp>
        <p:nvSpPr>
          <p:cNvPr id="16"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18</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Ranking San Diego Colleges</a:t>
            </a:r>
            <a:endParaRPr lang="en-US" sz="3400" kern="1400" spc="100" dirty="0">
              <a:solidFill>
                <a:schemeClr val="bg1"/>
              </a:solidFill>
              <a:latin typeface="+mj-lt"/>
              <a:cs typeface=""/>
            </a:endParaRPr>
          </a:p>
        </p:txBody>
      </p:sp>
      <p:pic>
        <p:nvPicPr>
          <p:cNvPr id="10" name="Picture 2"/>
          <p:cNvPicPr>
            <a:picLocks noChangeAspect="1" noChangeArrowheads="1"/>
          </p:cNvPicPr>
          <p:nvPr/>
        </p:nvPicPr>
        <p:blipFill>
          <a:blip r:embed="rId3" cstate="screen"/>
          <a:srcRect/>
          <a:stretch>
            <a:fillRect/>
          </a:stretch>
        </p:blipFill>
        <p:spPr bwMode="auto">
          <a:xfrm>
            <a:off x="523875" y="1143000"/>
            <a:ext cx="6410325" cy="4791075"/>
          </a:xfrm>
          <a:prstGeom prst="rect">
            <a:avLst/>
          </a:prstGeom>
          <a:noFill/>
          <a:ln w="9525">
            <a:noFill/>
            <a:miter lim="800000"/>
            <a:headEnd/>
            <a:tailEnd/>
          </a:ln>
        </p:spPr>
      </p:pic>
      <p:sp>
        <p:nvSpPr>
          <p:cNvPr id="16" name="TextBox 15"/>
          <p:cNvSpPr txBox="1"/>
          <p:nvPr/>
        </p:nvSpPr>
        <p:spPr>
          <a:xfrm>
            <a:off x="6858000" y="2438400"/>
            <a:ext cx="2286000" cy="923330"/>
          </a:xfrm>
          <a:prstGeom prst="rect">
            <a:avLst/>
          </a:prstGeom>
          <a:noFill/>
        </p:spPr>
        <p:txBody>
          <a:bodyPr wrap="square" rtlCol="0">
            <a:spAutoFit/>
          </a:bodyPr>
          <a:lstStyle/>
          <a:p>
            <a:r>
              <a:rPr lang="en-US" sz="1800" dirty="0" smtClean="0">
                <a:solidFill>
                  <a:schemeClr val="accent3"/>
                </a:solidFill>
              </a:rPr>
              <a:t>You must click here before ranking the colleges</a:t>
            </a:r>
            <a:endParaRPr lang="en-US" sz="1800" dirty="0">
              <a:solidFill>
                <a:schemeClr val="accent3"/>
              </a:solidFill>
            </a:endParaRPr>
          </a:p>
        </p:txBody>
      </p:sp>
      <p:cxnSp>
        <p:nvCxnSpPr>
          <p:cNvPr id="17" name="Straight Arrow Connector 16"/>
          <p:cNvCxnSpPr/>
          <p:nvPr/>
        </p:nvCxnSpPr>
        <p:spPr bwMode="auto">
          <a:xfrm flipH="1" flipV="1">
            <a:off x="2438400" y="2362200"/>
            <a:ext cx="4267200" cy="3810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12"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19</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Scholarships</a:t>
            </a:r>
            <a:endParaRPr lang="en-US" sz="3400" kern="1400" spc="100" dirty="0">
              <a:solidFill>
                <a:schemeClr val="bg1"/>
              </a:solidFill>
              <a:latin typeface="+mj-lt"/>
              <a:cs typeface=""/>
            </a:endParaRPr>
          </a:p>
        </p:txBody>
      </p:sp>
      <p:pic>
        <p:nvPicPr>
          <p:cNvPr id="9" name="Picture 2"/>
          <p:cNvPicPr>
            <a:picLocks noChangeAspect="1" noChangeArrowheads="1"/>
          </p:cNvPicPr>
          <p:nvPr/>
        </p:nvPicPr>
        <p:blipFill>
          <a:blip r:embed="rId3" cstate="screen"/>
          <a:srcRect/>
          <a:stretch>
            <a:fillRect/>
          </a:stretch>
        </p:blipFill>
        <p:spPr bwMode="auto">
          <a:xfrm>
            <a:off x="457200" y="1219200"/>
            <a:ext cx="6219825" cy="3238500"/>
          </a:xfrm>
          <a:prstGeom prst="rect">
            <a:avLst/>
          </a:prstGeom>
          <a:noFill/>
          <a:ln w="9525">
            <a:noFill/>
            <a:miter lim="800000"/>
            <a:headEnd/>
            <a:tailEnd/>
          </a:ln>
        </p:spPr>
      </p:pic>
      <p:sp>
        <p:nvSpPr>
          <p:cNvPr id="12" name="TextBox 11"/>
          <p:cNvSpPr txBox="1"/>
          <p:nvPr/>
        </p:nvSpPr>
        <p:spPr>
          <a:xfrm>
            <a:off x="457200" y="4807803"/>
            <a:ext cx="7467600" cy="830997"/>
          </a:xfrm>
          <a:prstGeom prst="rect">
            <a:avLst/>
          </a:prstGeom>
          <a:noFill/>
        </p:spPr>
        <p:txBody>
          <a:bodyPr wrap="square" rtlCol="0">
            <a:spAutoFit/>
          </a:bodyPr>
          <a:lstStyle/>
          <a:p>
            <a:r>
              <a:rPr lang="en-US" sz="2400" dirty="0" smtClean="0">
                <a:solidFill>
                  <a:srgbClr val="4D4D4D"/>
                </a:solidFill>
              </a:rPr>
              <a:t>Review and select up to 16 scholarships that match your characteristics, interests, and background!</a:t>
            </a:r>
            <a:endParaRPr lang="en-US" sz="2400" dirty="0">
              <a:solidFill>
                <a:srgbClr val="4D4D4D"/>
              </a:solidFill>
            </a:endParaRP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57200" y="2209801"/>
            <a:ext cx="8153400" cy="2923877"/>
          </a:xfrm>
          <a:prstGeom prst="rect">
            <a:avLst/>
          </a:prstGeom>
        </p:spPr>
        <p:txBody>
          <a:bodyPr wrap="square" lIns="0" tIns="0" rIns="0" bIns="0">
            <a:spAutoFit/>
          </a:bodyPr>
          <a:lstStyle/>
          <a:p>
            <a:pPr>
              <a:spcBef>
                <a:spcPts val="1500"/>
              </a:spcBef>
            </a:pPr>
            <a:r>
              <a:rPr lang="en-US" sz="2800" dirty="0" smtClean="0">
                <a:solidFill>
                  <a:schemeClr val="bg1"/>
                </a:solidFill>
              </a:rPr>
              <a:t>Before Beginning</a:t>
            </a:r>
          </a:p>
          <a:p>
            <a:pPr>
              <a:spcBef>
                <a:spcPts val="1500"/>
              </a:spcBef>
            </a:pPr>
            <a:r>
              <a:rPr lang="en-US" sz="2800" dirty="0" smtClean="0">
                <a:solidFill>
                  <a:schemeClr val="bg1"/>
                </a:solidFill>
              </a:rPr>
              <a:t>How Applications are Reviewed</a:t>
            </a:r>
          </a:p>
          <a:p>
            <a:pPr>
              <a:spcBef>
                <a:spcPts val="1500"/>
              </a:spcBef>
            </a:pPr>
            <a:r>
              <a:rPr lang="en-US" sz="2800" dirty="0" smtClean="0">
                <a:solidFill>
                  <a:schemeClr val="bg1"/>
                </a:solidFill>
              </a:rPr>
              <a:t>Completing the Application</a:t>
            </a:r>
          </a:p>
          <a:p>
            <a:pPr>
              <a:spcBef>
                <a:spcPts val="1500"/>
              </a:spcBef>
            </a:pPr>
            <a:r>
              <a:rPr lang="en-US" sz="2800" dirty="0" smtClean="0">
                <a:solidFill>
                  <a:schemeClr val="bg1"/>
                </a:solidFill>
              </a:rPr>
              <a:t>The Personal Statement </a:t>
            </a:r>
          </a:p>
          <a:p>
            <a:pPr>
              <a:spcBef>
                <a:spcPts val="1500"/>
              </a:spcBef>
            </a:pPr>
            <a:r>
              <a:rPr lang="en-US" sz="2800" dirty="0" smtClean="0">
                <a:solidFill>
                  <a:schemeClr val="bg1"/>
                </a:solidFill>
              </a:rPr>
              <a:t>Submitting the Application</a:t>
            </a:r>
          </a:p>
        </p:txBody>
      </p: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Overview</a:t>
            </a:r>
            <a:endParaRPr lang="en-US" sz="3400" kern="1400" spc="100" dirty="0">
              <a:solidFill>
                <a:schemeClr val="bg1"/>
              </a:solidFill>
              <a:latin typeface="+mj-lt"/>
              <a:cs typeface=""/>
            </a:endParaRPr>
          </a:p>
        </p:txBody>
      </p:sp>
      <p:sp>
        <p:nvSpPr>
          <p:cNvPr id="13" name="TextBox 12"/>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a:t>
            </a:r>
          </a:p>
        </p:txBody>
      </p:sp>
      <p:cxnSp>
        <p:nvCxnSpPr>
          <p:cNvPr id="14" name="Straight Connector 13"/>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smtClean="0">
                <a:solidFill>
                  <a:srgbClr val="666666"/>
                </a:solidFill>
              </a:rPr>
              <a:t>August 2015</a:t>
            </a:r>
            <a:endParaRPr lang="en-US" sz="700" dirty="0">
              <a:solidFill>
                <a:srgbClr val="66666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20</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Biographical Information</a:t>
            </a:r>
            <a:endParaRPr lang="en-US" sz="3400" kern="1400" spc="100" dirty="0">
              <a:solidFill>
                <a:schemeClr val="bg1"/>
              </a:solidFill>
              <a:latin typeface="+mj-lt"/>
              <a:cs typeface=""/>
            </a:endParaRP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pic>
        <p:nvPicPr>
          <p:cNvPr id="9" name="Picture 8"/>
          <p:cNvPicPr/>
          <p:nvPr/>
        </p:nvPicPr>
        <p:blipFill>
          <a:blip r:embed="rId3"/>
          <a:stretch>
            <a:fillRect/>
          </a:stretch>
        </p:blipFill>
        <p:spPr>
          <a:xfrm>
            <a:off x="486835" y="1066800"/>
            <a:ext cx="7056965" cy="3868770"/>
          </a:xfrm>
          <a:prstGeom prst="rect">
            <a:avLst/>
          </a:prstGeom>
        </p:spPr>
      </p:pic>
      <p:pic>
        <p:nvPicPr>
          <p:cNvPr id="10" name="Picture 9"/>
          <p:cNvPicPr/>
          <p:nvPr/>
        </p:nvPicPr>
        <p:blipFill>
          <a:blip r:embed="rId4"/>
          <a:stretch>
            <a:fillRect/>
          </a:stretch>
        </p:blipFill>
        <p:spPr>
          <a:xfrm>
            <a:off x="486835" y="4876800"/>
            <a:ext cx="6447365" cy="167014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86835" y="358358"/>
            <a:ext cx="6400800" cy="1046440"/>
          </a:xfrm>
          <a:prstGeom prst="rect">
            <a:avLst/>
          </a:prstGeom>
          <a:noFill/>
        </p:spPr>
        <p:txBody>
          <a:bodyPr wrap="square" lIns="0" tIns="0" rIns="0" bIns="0" rtlCol="0">
            <a:spAutoFit/>
          </a:bodyPr>
          <a:lstStyle/>
          <a:p>
            <a:r>
              <a:rPr lang="en-US" sz="3400" kern="1400" spc="100" dirty="0" smtClean="0">
                <a:solidFill>
                  <a:srgbClr val="FFFFFF"/>
                </a:solidFill>
                <a:latin typeface="+mj-lt"/>
                <a:cs typeface="Arial"/>
              </a:rPr>
              <a:t>Academic History for Freshman Applicants</a:t>
            </a:r>
            <a:endParaRPr lang="en-US" sz="3400" kern="1400" spc="100" dirty="0">
              <a:solidFill>
                <a:srgbClr val="FFFFFF"/>
              </a:solidFill>
              <a:latin typeface="+mj-lt"/>
              <a:cs typeface=""/>
            </a:endParaRPr>
          </a:p>
        </p:txBody>
      </p:sp>
      <p:pic>
        <p:nvPicPr>
          <p:cNvPr id="5" name="Picture 4"/>
          <p:cNvPicPr>
            <a:picLocks noChangeAspect="1"/>
          </p:cNvPicPr>
          <p:nvPr/>
        </p:nvPicPr>
        <p:blipFill>
          <a:blip r:embed="rId3" cstate="screen"/>
          <a:stretch>
            <a:fillRect/>
          </a:stretch>
        </p:blipFill>
        <p:spPr>
          <a:xfrm>
            <a:off x="482600" y="5638800"/>
            <a:ext cx="1498600" cy="7425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22</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7</a:t>
            </a:r>
            <a:r>
              <a:rPr lang="en-US" sz="3400" kern="1400" spc="100" baseline="30000" dirty="0" smtClean="0">
                <a:solidFill>
                  <a:schemeClr val="bg1"/>
                </a:solidFill>
                <a:latin typeface="+mj-lt"/>
                <a:cs typeface=""/>
              </a:rPr>
              <a:t>th</a:t>
            </a:r>
            <a:r>
              <a:rPr lang="en-US" sz="3400" kern="1400" spc="100" dirty="0" smtClean="0">
                <a:solidFill>
                  <a:schemeClr val="bg1"/>
                </a:solidFill>
                <a:latin typeface="+mj-lt"/>
                <a:cs typeface=""/>
              </a:rPr>
              <a:t>/8</a:t>
            </a:r>
            <a:r>
              <a:rPr lang="en-US" sz="3400" kern="1400" spc="100" baseline="30000" dirty="0" smtClean="0">
                <a:solidFill>
                  <a:schemeClr val="bg1"/>
                </a:solidFill>
                <a:latin typeface="+mj-lt"/>
                <a:cs typeface=""/>
              </a:rPr>
              <a:t>th</a:t>
            </a:r>
            <a:r>
              <a:rPr lang="en-US" sz="3400" kern="1400" spc="100" dirty="0" smtClean="0">
                <a:solidFill>
                  <a:schemeClr val="bg1"/>
                </a:solidFill>
                <a:latin typeface="+mj-lt"/>
                <a:cs typeface=""/>
              </a:rPr>
              <a:t> Grade Courses</a:t>
            </a:r>
            <a:endParaRPr lang="en-US" sz="3400" kern="1400" spc="100" dirty="0">
              <a:solidFill>
                <a:schemeClr val="bg1"/>
              </a:solidFill>
              <a:latin typeface="+mj-lt"/>
              <a:cs typeface=""/>
            </a:endParaRPr>
          </a:p>
        </p:txBody>
      </p:sp>
      <p:sp>
        <p:nvSpPr>
          <p:cNvPr id="17" name="TextBox 16"/>
          <p:cNvSpPr txBox="1"/>
          <p:nvPr/>
        </p:nvSpPr>
        <p:spPr>
          <a:xfrm>
            <a:off x="457200" y="4724400"/>
            <a:ext cx="7467600" cy="1200329"/>
          </a:xfrm>
          <a:prstGeom prst="rect">
            <a:avLst/>
          </a:prstGeom>
          <a:noFill/>
        </p:spPr>
        <p:txBody>
          <a:bodyPr wrap="square" rtlCol="0">
            <a:spAutoFit/>
          </a:bodyPr>
          <a:lstStyle/>
          <a:p>
            <a:r>
              <a:rPr lang="en-US" sz="2400" dirty="0" smtClean="0">
                <a:solidFill>
                  <a:srgbClr val="4D4D4D"/>
                </a:solidFill>
              </a:rPr>
              <a:t>Advanced math and language other than English courses in middle school can be used to meet A-G requirements</a:t>
            </a:r>
            <a:endParaRPr lang="en-US" sz="2400" dirty="0">
              <a:solidFill>
                <a:srgbClr val="4D4D4D"/>
              </a:solidFill>
            </a:endParaRPr>
          </a:p>
        </p:txBody>
      </p:sp>
      <p:sp>
        <p:nvSpPr>
          <p:cNvPr id="1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pic>
        <p:nvPicPr>
          <p:cNvPr id="51204" name="Picture 10"/>
          <p:cNvPicPr>
            <a:picLocks noChangeAspect="1" noChangeArrowheads="1"/>
          </p:cNvPicPr>
          <p:nvPr/>
        </p:nvPicPr>
        <p:blipFill>
          <a:blip r:embed="rId3" cstate="screen"/>
          <a:srcRect/>
          <a:stretch>
            <a:fillRect/>
          </a:stretch>
        </p:blipFill>
        <p:spPr bwMode="auto">
          <a:xfrm>
            <a:off x="457200" y="1295400"/>
            <a:ext cx="2701847" cy="347606"/>
          </a:xfrm>
          <a:prstGeom prst="rect">
            <a:avLst/>
          </a:prstGeom>
          <a:noFill/>
        </p:spPr>
      </p:pic>
      <p:pic>
        <p:nvPicPr>
          <p:cNvPr id="51203" name="Picture 9"/>
          <p:cNvPicPr>
            <a:picLocks noChangeAspect="1" noChangeArrowheads="1"/>
          </p:cNvPicPr>
          <p:nvPr/>
        </p:nvPicPr>
        <p:blipFill>
          <a:blip r:embed="rId4" cstate="screen"/>
          <a:srcRect/>
          <a:stretch>
            <a:fillRect/>
          </a:stretch>
        </p:blipFill>
        <p:spPr bwMode="auto">
          <a:xfrm>
            <a:off x="457199" y="1600200"/>
            <a:ext cx="5846109" cy="1185022"/>
          </a:xfrm>
          <a:prstGeom prst="rect">
            <a:avLst/>
          </a:prstGeom>
          <a:noFill/>
        </p:spPr>
      </p:pic>
      <p:pic>
        <p:nvPicPr>
          <p:cNvPr id="51202" name="Picture 12"/>
          <p:cNvPicPr>
            <a:picLocks noChangeAspect="1" noChangeArrowheads="1"/>
          </p:cNvPicPr>
          <p:nvPr/>
        </p:nvPicPr>
        <p:blipFill>
          <a:blip r:embed="rId5" cstate="screen"/>
          <a:srcRect/>
          <a:stretch>
            <a:fillRect/>
          </a:stretch>
        </p:blipFill>
        <p:spPr bwMode="auto">
          <a:xfrm>
            <a:off x="304800" y="2700394"/>
            <a:ext cx="2986252" cy="347606"/>
          </a:xfrm>
          <a:prstGeom prst="rect">
            <a:avLst/>
          </a:prstGeom>
          <a:noFill/>
        </p:spPr>
      </p:pic>
      <p:pic>
        <p:nvPicPr>
          <p:cNvPr id="51201" name="Picture 11"/>
          <p:cNvPicPr>
            <a:picLocks noChangeAspect="1" noChangeArrowheads="1"/>
          </p:cNvPicPr>
          <p:nvPr/>
        </p:nvPicPr>
        <p:blipFill>
          <a:blip r:embed="rId6" cstate="screen"/>
          <a:srcRect/>
          <a:stretch>
            <a:fillRect/>
          </a:stretch>
        </p:blipFill>
        <p:spPr bwMode="auto">
          <a:xfrm>
            <a:off x="457200" y="3076575"/>
            <a:ext cx="6636124" cy="1343025"/>
          </a:xfrm>
          <a:prstGeom prst="rect">
            <a:avLst/>
          </a:prstGeom>
          <a:noFill/>
        </p:spPr>
      </p:pic>
      <p:sp>
        <p:nvSpPr>
          <p:cNvPr id="512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1206" name="Rectangle 6"/>
          <p:cNvSpPr>
            <a:spLocks noChangeArrowheads="1"/>
          </p:cNvSpPr>
          <p:nvPr/>
        </p:nvSpPr>
        <p:spPr bwMode="auto">
          <a:xfrm>
            <a:off x="0" y="666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23</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6980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High School Attendance</a:t>
            </a:r>
            <a:endParaRPr lang="en-US" sz="3400" kern="1400" spc="100" dirty="0">
              <a:solidFill>
                <a:schemeClr val="bg1"/>
              </a:solidFill>
              <a:latin typeface="+mj-lt"/>
              <a:cs typeface=""/>
            </a:endParaRPr>
          </a:p>
        </p:txBody>
      </p:sp>
      <p:sp>
        <p:nvSpPr>
          <p:cNvPr id="17" name="TextBox 16"/>
          <p:cNvSpPr txBox="1"/>
          <p:nvPr/>
        </p:nvSpPr>
        <p:spPr>
          <a:xfrm>
            <a:off x="381000" y="5177135"/>
            <a:ext cx="7467600" cy="461665"/>
          </a:xfrm>
          <a:prstGeom prst="rect">
            <a:avLst/>
          </a:prstGeom>
          <a:noFill/>
        </p:spPr>
        <p:txBody>
          <a:bodyPr wrap="square" rtlCol="0">
            <a:spAutoFit/>
          </a:bodyPr>
          <a:lstStyle/>
          <a:p>
            <a:r>
              <a:rPr lang="en-US" sz="2400" dirty="0" smtClean="0">
                <a:solidFill>
                  <a:srgbClr val="4D4D4D"/>
                </a:solidFill>
              </a:rPr>
              <a:t>Must list every school attended since 9</a:t>
            </a:r>
            <a:r>
              <a:rPr lang="en-US" sz="2400" baseline="30000" dirty="0" smtClean="0">
                <a:solidFill>
                  <a:srgbClr val="4D4D4D"/>
                </a:solidFill>
              </a:rPr>
              <a:t>th</a:t>
            </a:r>
            <a:r>
              <a:rPr lang="en-US" sz="2400" dirty="0" smtClean="0">
                <a:solidFill>
                  <a:srgbClr val="4D4D4D"/>
                </a:solidFill>
              </a:rPr>
              <a:t> grade</a:t>
            </a:r>
            <a:endParaRPr lang="en-US" sz="2400" dirty="0">
              <a:solidFill>
                <a:srgbClr val="4D4D4D"/>
              </a:solidFill>
            </a:endParaRPr>
          </a:p>
        </p:txBody>
      </p:sp>
      <p:pic>
        <p:nvPicPr>
          <p:cNvPr id="13" name="Picture 10" descr="lincoln.JPG"/>
          <p:cNvPicPr>
            <a:picLocks noChangeAspect="1"/>
          </p:cNvPicPr>
          <p:nvPr/>
        </p:nvPicPr>
        <p:blipFill>
          <a:blip r:embed="rId3" cstate="screen"/>
          <a:srcRect/>
          <a:stretch>
            <a:fillRect/>
          </a:stretch>
        </p:blipFill>
        <p:spPr bwMode="auto">
          <a:xfrm>
            <a:off x="381000" y="914400"/>
            <a:ext cx="6256337" cy="3779840"/>
          </a:xfrm>
          <a:prstGeom prst="rect">
            <a:avLst/>
          </a:prstGeom>
          <a:noFill/>
          <a:ln w="9525">
            <a:noFill/>
            <a:miter lim="800000"/>
            <a:headEnd/>
            <a:tailEnd/>
          </a:ln>
        </p:spPr>
      </p:pic>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24</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904566"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High School Attendance</a:t>
            </a:r>
            <a:endParaRPr lang="en-US" sz="3400" kern="1400" spc="100" dirty="0">
              <a:solidFill>
                <a:schemeClr val="bg1"/>
              </a:solidFill>
              <a:latin typeface="+mj-lt"/>
              <a:cs typeface=""/>
            </a:endParaRPr>
          </a:p>
        </p:txBody>
      </p:sp>
      <p:sp>
        <p:nvSpPr>
          <p:cNvPr id="17" name="TextBox 16"/>
          <p:cNvSpPr txBox="1"/>
          <p:nvPr/>
        </p:nvSpPr>
        <p:spPr>
          <a:xfrm>
            <a:off x="4876800" y="1676400"/>
            <a:ext cx="3886200" cy="830997"/>
          </a:xfrm>
          <a:prstGeom prst="rect">
            <a:avLst/>
          </a:prstGeom>
          <a:noFill/>
        </p:spPr>
        <p:txBody>
          <a:bodyPr wrap="square" rtlCol="0">
            <a:spAutoFit/>
          </a:bodyPr>
          <a:lstStyle/>
          <a:p>
            <a:r>
              <a:rPr lang="en-US" sz="2400" dirty="0" smtClean="0">
                <a:solidFill>
                  <a:srgbClr val="4D4D4D"/>
                </a:solidFill>
              </a:rPr>
              <a:t>Provide basic information about your high school</a:t>
            </a:r>
            <a:endParaRPr lang="en-US" sz="2400" dirty="0">
              <a:solidFill>
                <a:srgbClr val="4D4D4D"/>
              </a:solidFill>
            </a:endParaRP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pic>
        <p:nvPicPr>
          <p:cNvPr id="12" name="Picture 11"/>
          <p:cNvPicPr/>
          <p:nvPr/>
        </p:nvPicPr>
        <p:blipFill>
          <a:blip r:embed="rId3" cstate="screen"/>
          <a:stretch>
            <a:fillRect/>
          </a:stretch>
        </p:blipFill>
        <p:spPr>
          <a:xfrm>
            <a:off x="457200" y="914400"/>
            <a:ext cx="4267200" cy="556859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25</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7437966"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High School Coursework </a:t>
            </a:r>
            <a:endParaRPr lang="en-US" sz="3400" kern="1400" spc="100" dirty="0">
              <a:solidFill>
                <a:schemeClr val="bg1"/>
              </a:solidFill>
              <a:latin typeface="+mj-lt"/>
              <a:cs typeface=""/>
            </a:endParaRPr>
          </a:p>
        </p:txBody>
      </p:sp>
      <p:sp>
        <p:nvSpPr>
          <p:cNvPr id="17" name="TextBox 16"/>
          <p:cNvSpPr txBox="1"/>
          <p:nvPr/>
        </p:nvSpPr>
        <p:spPr>
          <a:xfrm>
            <a:off x="304800" y="5486400"/>
            <a:ext cx="8077200" cy="830997"/>
          </a:xfrm>
          <a:prstGeom prst="rect">
            <a:avLst/>
          </a:prstGeom>
          <a:noFill/>
        </p:spPr>
        <p:txBody>
          <a:bodyPr wrap="square" rtlCol="0">
            <a:spAutoFit/>
          </a:bodyPr>
          <a:lstStyle/>
          <a:p>
            <a:r>
              <a:rPr lang="en-US" sz="2400" dirty="0" smtClean="0">
                <a:solidFill>
                  <a:srgbClr val="4D4D4D"/>
                </a:solidFill>
              </a:rPr>
              <a:t>Enter academic courses taken and grades earned at each school as they appear on your official academic record</a:t>
            </a:r>
            <a:endParaRPr lang="en-US" sz="2400" dirty="0">
              <a:solidFill>
                <a:srgbClr val="4D4D4D"/>
              </a:solidFill>
            </a:endParaRPr>
          </a:p>
        </p:txBody>
      </p:sp>
      <p:pic>
        <p:nvPicPr>
          <p:cNvPr id="10" name="Picture 3"/>
          <p:cNvPicPr>
            <a:picLocks noChangeAspect="1" noChangeArrowheads="1"/>
          </p:cNvPicPr>
          <p:nvPr/>
        </p:nvPicPr>
        <p:blipFill>
          <a:blip r:embed="rId3" cstate="screen"/>
          <a:srcRect/>
          <a:stretch>
            <a:fillRect/>
          </a:stretch>
        </p:blipFill>
        <p:spPr bwMode="auto">
          <a:xfrm>
            <a:off x="228600" y="990600"/>
            <a:ext cx="5057775" cy="4371975"/>
          </a:xfrm>
          <a:prstGeom prst="rect">
            <a:avLst/>
          </a:prstGeom>
          <a:noFill/>
          <a:ln w="9525">
            <a:noFill/>
            <a:miter lim="800000"/>
            <a:headEnd/>
            <a:tailEnd/>
          </a:ln>
        </p:spPr>
      </p:pic>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26</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7437966"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High School Coursework</a:t>
            </a:r>
            <a:endParaRPr lang="en-US" sz="3400" kern="1400" spc="100" dirty="0">
              <a:solidFill>
                <a:schemeClr val="bg1"/>
              </a:solidFill>
              <a:latin typeface="+mj-lt"/>
              <a:cs typeface=""/>
            </a:endParaRPr>
          </a:p>
        </p:txBody>
      </p:sp>
      <p:sp>
        <p:nvSpPr>
          <p:cNvPr id="17" name="TextBox 16"/>
          <p:cNvSpPr txBox="1"/>
          <p:nvPr/>
        </p:nvSpPr>
        <p:spPr>
          <a:xfrm>
            <a:off x="457200" y="4419600"/>
            <a:ext cx="7467600" cy="830997"/>
          </a:xfrm>
          <a:prstGeom prst="rect">
            <a:avLst/>
          </a:prstGeom>
          <a:noFill/>
        </p:spPr>
        <p:txBody>
          <a:bodyPr wrap="square" rtlCol="0">
            <a:spAutoFit/>
          </a:bodyPr>
          <a:lstStyle/>
          <a:p>
            <a:r>
              <a:rPr lang="en-US" sz="2400" dirty="0" smtClean="0">
                <a:solidFill>
                  <a:srgbClr val="4D4D4D"/>
                </a:solidFill>
              </a:rPr>
              <a:t>Enter academic courses that do not appear on the UC-approved course list </a:t>
            </a:r>
            <a:endParaRPr lang="en-US" sz="2400" dirty="0">
              <a:solidFill>
                <a:srgbClr val="4D4D4D"/>
              </a:solidFill>
            </a:endParaRPr>
          </a:p>
        </p:txBody>
      </p:sp>
      <p:pic>
        <p:nvPicPr>
          <p:cNvPr id="9" name="Picture 2"/>
          <p:cNvPicPr>
            <a:picLocks noChangeAspect="1" noChangeArrowheads="1"/>
          </p:cNvPicPr>
          <p:nvPr/>
        </p:nvPicPr>
        <p:blipFill>
          <a:blip r:embed="rId3" cstate="screen"/>
          <a:srcRect/>
          <a:stretch>
            <a:fillRect/>
          </a:stretch>
        </p:blipFill>
        <p:spPr bwMode="auto">
          <a:xfrm>
            <a:off x="457200" y="1457325"/>
            <a:ext cx="3971925" cy="523875"/>
          </a:xfrm>
          <a:prstGeom prst="rect">
            <a:avLst/>
          </a:prstGeom>
          <a:noFill/>
          <a:ln w="9525">
            <a:noFill/>
            <a:miter lim="800000"/>
            <a:headEnd/>
            <a:tailEnd/>
          </a:ln>
        </p:spPr>
      </p:pic>
      <p:pic>
        <p:nvPicPr>
          <p:cNvPr id="12" name="Picture 4"/>
          <p:cNvPicPr>
            <a:picLocks noChangeAspect="1" noChangeArrowheads="1"/>
          </p:cNvPicPr>
          <p:nvPr/>
        </p:nvPicPr>
        <p:blipFill>
          <a:blip r:embed="rId4" cstate="screen"/>
          <a:srcRect/>
          <a:stretch>
            <a:fillRect/>
          </a:stretch>
        </p:blipFill>
        <p:spPr bwMode="auto">
          <a:xfrm>
            <a:off x="457200" y="2295525"/>
            <a:ext cx="6362700" cy="1885950"/>
          </a:xfrm>
          <a:prstGeom prst="rect">
            <a:avLst/>
          </a:prstGeom>
          <a:noFill/>
          <a:ln w="9525">
            <a:noFill/>
            <a:miter lim="800000"/>
            <a:headEnd/>
            <a:tailEnd/>
          </a:ln>
        </p:spPr>
      </p:pic>
      <p:sp>
        <p:nvSpPr>
          <p:cNvPr id="13"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27</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84285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College Courses Taken in High School</a:t>
            </a:r>
            <a:endParaRPr lang="en-US" sz="3400" kern="1400" spc="100" dirty="0">
              <a:solidFill>
                <a:schemeClr val="bg1"/>
              </a:solidFill>
              <a:latin typeface="+mj-lt"/>
              <a:cs typeface=""/>
            </a:endParaRPr>
          </a:p>
        </p:txBody>
      </p:sp>
      <p:pic>
        <p:nvPicPr>
          <p:cNvPr id="10" name="Picture 2"/>
          <p:cNvPicPr>
            <a:picLocks noChangeAspect="1" noChangeArrowheads="1"/>
          </p:cNvPicPr>
          <p:nvPr/>
        </p:nvPicPr>
        <p:blipFill>
          <a:blip r:embed="rId3" cstate="screen"/>
          <a:srcRect/>
          <a:stretch>
            <a:fillRect/>
          </a:stretch>
        </p:blipFill>
        <p:spPr bwMode="auto">
          <a:xfrm>
            <a:off x="457200" y="914400"/>
            <a:ext cx="6067425" cy="1695450"/>
          </a:xfrm>
          <a:prstGeom prst="rect">
            <a:avLst/>
          </a:prstGeom>
          <a:noFill/>
          <a:ln w="9525">
            <a:noFill/>
            <a:miter lim="800000"/>
            <a:headEnd/>
            <a:tailEnd/>
          </a:ln>
        </p:spPr>
      </p:pic>
      <p:pic>
        <p:nvPicPr>
          <p:cNvPr id="13" name="Picture 3"/>
          <p:cNvPicPr>
            <a:picLocks noChangeAspect="1" noChangeArrowheads="1"/>
          </p:cNvPicPr>
          <p:nvPr/>
        </p:nvPicPr>
        <p:blipFill>
          <a:blip r:embed="rId4" cstate="screen"/>
          <a:srcRect/>
          <a:stretch>
            <a:fillRect/>
          </a:stretch>
        </p:blipFill>
        <p:spPr bwMode="auto">
          <a:xfrm>
            <a:off x="438150" y="2667000"/>
            <a:ext cx="6267450" cy="2676525"/>
          </a:xfrm>
          <a:prstGeom prst="rect">
            <a:avLst/>
          </a:prstGeom>
          <a:noFill/>
          <a:ln w="9525">
            <a:noFill/>
            <a:miter lim="800000"/>
            <a:headEnd/>
            <a:tailEnd/>
          </a:ln>
        </p:spPr>
      </p:pic>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28</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84285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Academic History Comments</a:t>
            </a:r>
            <a:endParaRPr lang="en-US" sz="3400" kern="1400" spc="100" dirty="0">
              <a:solidFill>
                <a:schemeClr val="bg1"/>
              </a:solidFill>
              <a:latin typeface="+mj-lt"/>
              <a:cs typeface=""/>
            </a:endParaRPr>
          </a:p>
        </p:txBody>
      </p:sp>
      <p:sp>
        <p:nvSpPr>
          <p:cNvPr id="17" name="TextBox 16"/>
          <p:cNvSpPr txBox="1"/>
          <p:nvPr/>
        </p:nvSpPr>
        <p:spPr>
          <a:xfrm>
            <a:off x="457200" y="5181600"/>
            <a:ext cx="7467600" cy="830997"/>
          </a:xfrm>
          <a:prstGeom prst="rect">
            <a:avLst/>
          </a:prstGeom>
          <a:noFill/>
        </p:spPr>
        <p:txBody>
          <a:bodyPr wrap="square" rtlCol="0">
            <a:spAutoFit/>
          </a:bodyPr>
          <a:lstStyle/>
          <a:p>
            <a:r>
              <a:rPr lang="en-US" sz="2400" dirty="0" smtClean="0">
                <a:solidFill>
                  <a:srgbClr val="666666"/>
                </a:solidFill>
              </a:rPr>
              <a:t>Use this space to explain unusual circumstances, not as an extension of the personal statement</a:t>
            </a:r>
            <a:endParaRPr lang="en-US" sz="2400" dirty="0">
              <a:solidFill>
                <a:srgbClr val="666666"/>
              </a:solidFill>
            </a:endParaRPr>
          </a:p>
        </p:txBody>
      </p:sp>
      <p:pic>
        <p:nvPicPr>
          <p:cNvPr id="9" name="Picture 2"/>
          <p:cNvPicPr>
            <a:picLocks noChangeAspect="1" noChangeArrowheads="1"/>
          </p:cNvPicPr>
          <p:nvPr/>
        </p:nvPicPr>
        <p:blipFill>
          <a:blip r:embed="rId3" cstate="screen"/>
          <a:srcRect/>
          <a:stretch>
            <a:fillRect/>
          </a:stretch>
        </p:blipFill>
        <p:spPr bwMode="auto">
          <a:xfrm>
            <a:off x="482600" y="1066800"/>
            <a:ext cx="6862763" cy="3908108"/>
          </a:xfrm>
          <a:prstGeom prst="rect">
            <a:avLst/>
          </a:prstGeom>
          <a:noFill/>
          <a:ln w="9525">
            <a:noFill/>
            <a:miter lim="800000"/>
            <a:headEnd/>
            <a:tailEnd/>
          </a:ln>
        </p:spPr>
      </p:pic>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29</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066366"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Activities &amp; Awards</a:t>
            </a:r>
            <a:endParaRPr lang="en-US" sz="3400" kern="1400" spc="100" dirty="0">
              <a:solidFill>
                <a:schemeClr val="bg1"/>
              </a:solidFill>
              <a:latin typeface="+mj-lt"/>
              <a:cs typeface=""/>
            </a:endParaRPr>
          </a:p>
        </p:txBody>
      </p:sp>
      <p:pic>
        <p:nvPicPr>
          <p:cNvPr id="10" name="Picture 2"/>
          <p:cNvPicPr>
            <a:picLocks noChangeAspect="1" noChangeArrowheads="1"/>
          </p:cNvPicPr>
          <p:nvPr/>
        </p:nvPicPr>
        <p:blipFill>
          <a:blip r:embed="rId3" cstate="screen"/>
          <a:srcRect/>
          <a:stretch>
            <a:fillRect/>
          </a:stretch>
        </p:blipFill>
        <p:spPr bwMode="auto">
          <a:xfrm>
            <a:off x="439984" y="1219200"/>
            <a:ext cx="3751016" cy="266700"/>
          </a:xfrm>
          <a:prstGeom prst="rect">
            <a:avLst/>
          </a:prstGeom>
          <a:noFill/>
          <a:ln w="9525">
            <a:noFill/>
            <a:miter lim="800000"/>
            <a:headEnd/>
            <a:tailEnd/>
          </a:ln>
        </p:spPr>
      </p:pic>
      <p:pic>
        <p:nvPicPr>
          <p:cNvPr id="12" name="Picture 4"/>
          <p:cNvPicPr>
            <a:picLocks noChangeAspect="1" noChangeArrowheads="1"/>
          </p:cNvPicPr>
          <p:nvPr/>
        </p:nvPicPr>
        <p:blipFill>
          <a:blip r:embed="rId4" cstate="screen"/>
          <a:srcRect/>
          <a:stretch>
            <a:fillRect/>
          </a:stretch>
        </p:blipFill>
        <p:spPr bwMode="auto">
          <a:xfrm>
            <a:off x="457200" y="1600200"/>
            <a:ext cx="3714750" cy="2943225"/>
          </a:xfrm>
          <a:prstGeom prst="rect">
            <a:avLst/>
          </a:prstGeom>
          <a:noFill/>
          <a:ln w="9525">
            <a:noFill/>
            <a:miter lim="800000"/>
            <a:headEnd/>
            <a:tailEnd/>
          </a:ln>
        </p:spPr>
      </p:pic>
      <p:pic>
        <p:nvPicPr>
          <p:cNvPr id="13" name="Picture 5"/>
          <p:cNvPicPr>
            <a:picLocks noChangeAspect="1" noChangeArrowheads="1"/>
          </p:cNvPicPr>
          <p:nvPr/>
        </p:nvPicPr>
        <p:blipFill>
          <a:blip r:embed="rId5" cstate="screen"/>
          <a:srcRect/>
          <a:stretch>
            <a:fillRect/>
          </a:stretch>
        </p:blipFill>
        <p:spPr bwMode="auto">
          <a:xfrm>
            <a:off x="4572000" y="3048000"/>
            <a:ext cx="3762375" cy="2962275"/>
          </a:xfrm>
          <a:prstGeom prst="rect">
            <a:avLst/>
          </a:prstGeom>
          <a:noFill/>
          <a:ln w="9525">
            <a:noFill/>
            <a:miter lim="800000"/>
            <a:headEnd/>
            <a:tailEnd/>
          </a:ln>
        </p:spPr>
      </p:pic>
      <p:pic>
        <p:nvPicPr>
          <p:cNvPr id="14" name="Picture 6"/>
          <p:cNvPicPr>
            <a:picLocks noChangeAspect="1" noChangeArrowheads="1"/>
          </p:cNvPicPr>
          <p:nvPr/>
        </p:nvPicPr>
        <p:blipFill>
          <a:blip r:embed="rId6" cstate="screen"/>
          <a:srcRect/>
          <a:stretch>
            <a:fillRect/>
          </a:stretch>
        </p:blipFill>
        <p:spPr bwMode="auto">
          <a:xfrm>
            <a:off x="4572000" y="2695575"/>
            <a:ext cx="3737589" cy="276225"/>
          </a:xfrm>
          <a:prstGeom prst="rect">
            <a:avLst/>
          </a:prstGeom>
          <a:noFill/>
          <a:ln w="9525">
            <a:noFill/>
            <a:miter lim="800000"/>
            <a:headEnd/>
            <a:tailEnd/>
          </a:ln>
        </p:spPr>
      </p:pic>
      <p:sp>
        <p:nvSpPr>
          <p:cNvPr id="15" name="Rectangle 14"/>
          <p:cNvSpPr/>
          <p:nvPr/>
        </p:nvSpPr>
        <p:spPr bwMode="auto">
          <a:xfrm>
            <a:off x="381000" y="4876800"/>
            <a:ext cx="4114800" cy="1219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solidFill>
                  <a:srgbClr val="4D4D4D"/>
                </a:solidFill>
                <a:latin typeface="Arial" pitchFamily="-112" charset="0"/>
                <a:ea typeface="ＭＳ Ｐゴシック" pitchFamily="-112" charset="-128"/>
                <a:cs typeface="ＭＳ Ｐゴシック" pitchFamily="-112" charset="-128"/>
              </a:rPr>
              <a:t>Choose up to 5 of your most meaningful experiences for each category.</a:t>
            </a:r>
            <a:endParaRPr kumimoji="0" lang="en-US" sz="1800" i="0" u="none" strike="noStrike" cap="none" normalizeH="0" baseline="0" dirty="0">
              <a:ln>
                <a:noFill/>
              </a:ln>
              <a:solidFill>
                <a:srgbClr val="4D4D4D"/>
              </a:solidFill>
              <a:effectLst/>
              <a:latin typeface="Arial" pitchFamily="-112" charset="0"/>
              <a:ea typeface="ＭＳ Ｐゴシック" pitchFamily="-112" charset="-128"/>
              <a:cs typeface="ＭＳ Ｐゴシック" pitchFamily="-112" charset="-128"/>
            </a:endParaRPr>
          </a:p>
        </p:txBody>
      </p:sp>
      <p:sp>
        <p:nvSpPr>
          <p:cNvPr id="16" name="Rectangle 15"/>
          <p:cNvSpPr/>
          <p:nvPr/>
        </p:nvSpPr>
        <p:spPr bwMode="auto">
          <a:xfrm>
            <a:off x="4572000" y="838200"/>
            <a:ext cx="43434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solidFill>
                  <a:srgbClr val="4D4D4D"/>
                </a:solidFill>
                <a:latin typeface="Arial" pitchFamily="-112" charset="0"/>
                <a:ea typeface="ＭＳ Ｐゴシック" pitchFamily="-112" charset="-128"/>
                <a:cs typeface="ＭＳ Ｐゴシック" pitchFamily="-112" charset="-128"/>
              </a:rPr>
              <a:t>  Non a-g Coursework</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solidFill>
                  <a:srgbClr val="4D4D4D"/>
                </a:solidFill>
                <a:latin typeface="Arial" pitchFamily="-112" charset="0"/>
                <a:ea typeface="ＭＳ Ｐゴシック" pitchFamily="-112" charset="-128"/>
                <a:cs typeface="ＭＳ Ｐゴシック" pitchFamily="-112" charset="-128"/>
              </a:rPr>
              <a:t>  Educational Preparation Programs</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i="0" u="none" strike="noStrike" cap="none" normalizeH="0" baseline="0" dirty="0" smtClean="0">
                <a:ln>
                  <a:noFill/>
                </a:ln>
                <a:solidFill>
                  <a:srgbClr val="4D4D4D"/>
                </a:solidFill>
                <a:effectLst/>
                <a:latin typeface="Arial" pitchFamily="-112" charset="0"/>
                <a:ea typeface="ＭＳ Ｐゴシック" pitchFamily="-112" charset="-128"/>
                <a:cs typeface="ＭＳ Ｐゴシック" pitchFamily="-112" charset="-128"/>
              </a:rPr>
              <a:t>  Community Service</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i="0" u="none" strike="noStrike" cap="none" normalizeH="0" baseline="0" dirty="0" smtClean="0">
                <a:ln>
                  <a:noFill/>
                </a:ln>
                <a:solidFill>
                  <a:srgbClr val="4D4D4D"/>
                </a:solidFill>
                <a:effectLst/>
                <a:latin typeface="Arial" pitchFamily="-112" charset="0"/>
                <a:ea typeface="ＭＳ Ｐゴシック" pitchFamily="-112" charset="-128"/>
                <a:cs typeface="ＭＳ Ｐゴシック" pitchFamily="-112" charset="-128"/>
              </a:rPr>
              <a:t>  Work Experience</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solidFill>
                  <a:srgbClr val="4D4D4D"/>
                </a:solidFill>
                <a:latin typeface="Arial" pitchFamily="-112" charset="0"/>
                <a:ea typeface="ＭＳ Ｐゴシック" pitchFamily="-112" charset="-128"/>
                <a:cs typeface="ＭＳ Ｐゴシック" pitchFamily="-112" charset="-128"/>
              </a:rPr>
              <a:t>  Awards &amp; Honors</a:t>
            </a:r>
          </a:p>
          <a:p>
            <a:pPr marL="0" marR="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i="0" u="none" strike="noStrike" cap="none" normalizeH="0" baseline="0" dirty="0" smtClean="0">
                <a:ln>
                  <a:noFill/>
                </a:ln>
                <a:solidFill>
                  <a:srgbClr val="4D4D4D"/>
                </a:solidFill>
                <a:effectLst/>
                <a:latin typeface="Arial" pitchFamily="-112" charset="0"/>
                <a:ea typeface="ＭＳ Ｐゴシック" pitchFamily="-112" charset="-128"/>
                <a:cs typeface="ＭＳ Ｐゴシック" pitchFamily="-112" charset="-128"/>
              </a:rPr>
              <a:t>  Extra</a:t>
            </a:r>
            <a:r>
              <a:rPr kumimoji="0" lang="en-US" sz="1800" i="0" u="none" strike="noStrike" cap="none" normalizeH="0" dirty="0" smtClean="0">
                <a:ln>
                  <a:noFill/>
                </a:ln>
                <a:solidFill>
                  <a:srgbClr val="4D4D4D"/>
                </a:solidFill>
                <a:effectLst/>
                <a:latin typeface="Arial" pitchFamily="-112" charset="0"/>
                <a:ea typeface="ＭＳ Ｐゴシック" pitchFamily="-112" charset="-128"/>
                <a:cs typeface="ＭＳ Ｐゴシック" pitchFamily="-112" charset="-128"/>
              </a:rPr>
              <a:t> Curricular Activities</a:t>
            </a:r>
            <a:endParaRPr kumimoji="0" lang="en-US" sz="1800" i="0" u="none" strike="noStrike" cap="none" normalizeH="0" baseline="0" dirty="0">
              <a:ln>
                <a:noFill/>
              </a:ln>
              <a:solidFill>
                <a:srgbClr val="4D4D4D"/>
              </a:solidFill>
              <a:effectLst/>
              <a:latin typeface="Arial" pitchFamily="-112" charset="0"/>
              <a:ea typeface="ＭＳ Ｐゴシック" pitchFamily="-112" charset="-128"/>
              <a:cs typeface="ＭＳ Ｐゴシック" pitchFamily="-112" charset="-128"/>
            </a:endParaRPr>
          </a:p>
        </p:txBody>
      </p:sp>
      <p:sp>
        <p:nvSpPr>
          <p:cNvPr id="1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Arial"/>
              </a:rPr>
              <a:t>Before Beginning</a:t>
            </a:r>
            <a:endParaRPr lang="en-US" sz="3400" kern="1400" spc="100" dirty="0">
              <a:solidFill>
                <a:schemeClr val="bg1"/>
              </a:solidFill>
              <a:latin typeface="+mj-lt"/>
              <a:cs typeface=""/>
            </a:endParaRPr>
          </a:p>
        </p:txBody>
      </p:sp>
      <p:pic>
        <p:nvPicPr>
          <p:cNvPr id="9" name="Picture 8"/>
          <p:cNvPicPr>
            <a:picLocks noChangeAspect="1"/>
          </p:cNvPicPr>
          <p:nvPr/>
        </p:nvPicPr>
        <p:blipFill>
          <a:blip r:embed="rId4"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30</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84285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ACT &amp; SAT Test Scores</a:t>
            </a:r>
            <a:endParaRPr lang="en-US" sz="3400" kern="1400" spc="100" dirty="0">
              <a:solidFill>
                <a:schemeClr val="bg1"/>
              </a:solidFill>
              <a:latin typeface="+mj-lt"/>
              <a:cs typeface=""/>
            </a:endParaRPr>
          </a:p>
        </p:txBody>
      </p:sp>
      <p:sp>
        <p:nvSpPr>
          <p:cNvPr id="17" name="TextBox 16"/>
          <p:cNvSpPr txBox="1"/>
          <p:nvPr/>
        </p:nvSpPr>
        <p:spPr>
          <a:xfrm>
            <a:off x="457200" y="5710535"/>
            <a:ext cx="7467600" cy="830997"/>
          </a:xfrm>
          <a:prstGeom prst="rect">
            <a:avLst/>
          </a:prstGeom>
          <a:noFill/>
        </p:spPr>
        <p:txBody>
          <a:bodyPr wrap="square" rtlCol="0">
            <a:spAutoFit/>
          </a:bodyPr>
          <a:lstStyle/>
          <a:p>
            <a:r>
              <a:rPr lang="en-US" sz="2400" dirty="0" smtClean="0">
                <a:solidFill>
                  <a:srgbClr val="4D4D4D"/>
                </a:solidFill>
              </a:rPr>
              <a:t>Self-report scores here and order official scores to be sent to at least one UC campus</a:t>
            </a:r>
            <a:endParaRPr lang="en-US" sz="2400" dirty="0">
              <a:solidFill>
                <a:srgbClr val="4D4D4D"/>
              </a:solidFill>
            </a:endParaRP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pic>
        <p:nvPicPr>
          <p:cNvPr id="10" name="Picture 9"/>
          <p:cNvPicPr/>
          <p:nvPr/>
        </p:nvPicPr>
        <p:blipFill>
          <a:blip r:embed="rId3"/>
          <a:stretch>
            <a:fillRect/>
          </a:stretch>
        </p:blipFill>
        <p:spPr>
          <a:xfrm>
            <a:off x="457200" y="881578"/>
            <a:ext cx="4953000" cy="490193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31</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84285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Advanced Placement Test Scores</a:t>
            </a:r>
            <a:endParaRPr lang="en-US" sz="3400" kern="1400" spc="100" dirty="0">
              <a:solidFill>
                <a:schemeClr val="bg1"/>
              </a:solidFill>
              <a:latin typeface="+mj-lt"/>
              <a:cs typeface=""/>
            </a:endParaRPr>
          </a:p>
        </p:txBody>
      </p:sp>
      <p:sp>
        <p:nvSpPr>
          <p:cNvPr id="17" name="TextBox 16"/>
          <p:cNvSpPr txBox="1"/>
          <p:nvPr/>
        </p:nvSpPr>
        <p:spPr>
          <a:xfrm>
            <a:off x="482600" y="5410200"/>
            <a:ext cx="7467600" cy="830997"/>
          </a:xfrm>
          <a:prstGeom prst="rect">
            <a:avLst/>
          </a:prstGeom>
          <a:noFill/>
        </p:spPr>
        <p:txBody>
          <a:bodyPr wrap="square" rtlCol="0">
            <a:spAutoFit/>
          </a:bodyPr>
          <a:lstStyle/>
          <a:p>
            <a:r>
              <a:rPr lang="en-US" sz="2400" dirty="0" smtClean="0">
                <a:solidFill>
                  <a:srgbClr val="4D4D4D"/>
                </a:solidFill>
              </a:rPr>
              <a:t>Passing AP &amp; IB exam scores can be used to show subject mastery</a:t>
            </a:r>
            <a:endParaRPr lang="en-US" sz="2400" dirty="0">
              <a:solidFill>
                <a:srgbClr val="4D4D4D"/>
              </a:solidFill>
            </a:endParaRPr>
          </a:p>
        </p:txBody>
      </p:sp>
      <p:pic>
        <p:nvPicPr>
          <p:cNvPr id="9" name="Picture 2"/>
          <p:cNvPicPr>
            <a:picLocks noChangeAspect="1" noChangeArrowheads="1"/>
          </p:cNvPicPr>
          <p:nvPr/>
        </p:nvPicPr>
        <p:blipFill>
          <a:blip r:embed="rId3" cstate="screen"/>
          <a:srcRect/>
          <a:stretch>
            <a:fillRect/>
          </a:stretch>
        </p:blipFill>
        <p:spPr bwMode="auto">
          <a:xfrm>
            <a:off x="482600" y="1143000"/>
            <a:ext cx="5461000" cy="3933678"/>
          </a:xfrm>
          <a:prstGeom prst="rect">
            <a:avLst/>
          </a:prstGeom>
          <a:noFill/>
          <a:ln w="9525">
            <a:noFill/>
            <a:miter lim="800000"/>
            <a:headEnd/>
            <a:tailEnd/>
          </a:ln>
        </p:spPr>
      </p:pic>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lum/>
          </a:blip>
          <a:stretch>
            <a:fillRect/>
          </a:stretch>
        </a:blipFill>
        <a:effectLst/>
      </p:bgPr>
    </p:bg>
    <p:spTree>
      <p:nvGrpSpPr>
        <p:cNvPr id="1" name=""/>
        <p:cNvGrpSpPr/>
        <p:nvPr/>
      </p:nvGrpSpPr>
      <p:grpSpPr>
        <a:xfrm>
          <a:off x="0" y="0"/>
          <a:ext cx="0" cy="0"/>
          <a:chOff x="0" y="0"/>
          <a:chExt cx="0" cy="0"/>
        </a:xfrm>
      </p:grpSpPr>
      <p:pic>
        <p:nvPicPr>
          <p:cNvPr id="8" name="Picture Placeholder 7" descr="UC_Merced_processed_color_corrected-057.jpg"/>
          <p:cNvPicPr>
            <a:picLocks noChangeAspect="1"/>
          </p:cNvPicPr>
          <p:nvPr/>
        </p:nvPicPr>
        <p:blipFill>
          <a:blip r:embed="rId4" cstate="screen"/>
          <a:srcRect/>
          <a:stretch>
            <a:fillRect/>
          </a:stretch>
        </p:blipFill>
        <p:spPr>
          <a:xfrm>
            <a:off x="0" y="0"/>
            <a:ext cx="9144000" cy="6858000"/>
          </a:xfrm>
          <a:prstGeom prst="rect">
            <a:avLst/>
          </a:prstGeom>
        </p:spPr>
      </p:pic>
      <p:sp>
        <p:nvSpPr>
          <p:cNvPr id="5" name="TextBox 4"/>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tx2"/>
                </a:solidFill>
                <a:latin typeface="+mj-lt"/>
                <a:cs typeface=""/>
              </a:rPr>
              <a:t>The Personal Statement</a:t>
            </a:r>
            <a:endParaRPr lang="en-US" sz="3400" kern="1400" spc="100" dirty="0">
              <a:solidFill>
                <a:schemeClr val="tx2"/>
              </a:solidFill>
              <a:latin typeface="+mj-lt"/>
              <a:cs typeface=""/>
            </a:endParaRPr>
          </a:p>
        </p:txBody>
      </p:sp>
      <p:pic>
        <p:nvPicPr>
          <p:cNvPr id="9" name="Picture 8"/>
          <p:cNvPicPr>
            <a:picLocks noChangeAspect="1"/>
          </p:cNvPicPr>
          <p:nvPr/>
        </p:nvPicPr>
        <p:blipFill>
          <a:blip r:embed="rId5"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86835" y="2216150"/>
            <a:ext cx="8339113" cy="3323987"/>
          </a:xfrm>
          <a:prstGeom prst="rect">
            <a:avLst/>
          </a:prstGeom>
        </p:spPr>
        <p:txBody>
          <a:bodyPr wrap="square" lIns="0" tIns="0" rIns="0" bIns="0">
            <a:spAutoFit/>
          </a:bodyPr>
          <a:lstStyle/>
          <a:p>
            <a:pPr>
              <a:spcBef>
                <a:spcPts val="1200"/>
              </a:spcBef>
            </a:pPr>
            <a:r>
              <a:rPr lang="en-US" sz="2800" dirty="0" smtClean="0">
                <a:solidFill>
                  <a:schemeClr val="bg1"/>
                </a:solidFill>
              </a:rPr>
              <a:t>Two Prompts</a:t>
            </a:r>
            <a:br>
              <a:rPr lang="en-US" sz="2800" dirty="0" smtClean="0">
                <a:solidFill>
                  <a:schemeClr val="bg1"/>
                </a:solidFill>
              </a:rPr>
            </a:br>
            <a:r>
              <a:rPr lang="en-US" sz="2800" dirty="0" smtClean="0">
                <a:solidFill>
                  <a:srgbClr val="666666"/>
                </a:solidFill>
              </a:rPr>
              <a:t>•	Must address both</a:t>
            </a:r>
            <a:br>
              <a:rPr lang="en-US" sz="2800" dirty="0" smtClean="0">
                <a:solidFill>
                  <a:srgbClr val="666666"/>
                </a:solidFill>
              </a:rPr>
            </a:br>
            <a:r>
              <a:rPr lang="en-US" sz="2800" dirty="0" smtClean="0">
                <a:solidFill>
                  <a:srgbClr val="666666"/>
                </a:solidFill>
              </a:rPr>
              <a:t>•	1,000 words total maximum</a:t>
            </a:r>
          </a:p>
          <a:p>
            <a:pPr>
              <a:spcBef>
                <a:spcPts val="1200"/>
              </a:spcBef>
            </a:pPr>
            <a:r>
              <a:rPr lang="en-US" sz="2800" dirty="0" smtClean="0">
                <a:solidFill>
                  <a:schemeClr val="bg1"/>
                </a:solidFill>
              </a:rPr>
              <a:t>View as a personal interview on paper</a:t>
            </a:r>
            <a:endParaRPr lang="en-US" sz="2800" dirty="0" smtClean="0">
              <a:solidFill>
                <a:srgbClr val="666666"/>
              </a:solidFill>
            </a:endParaRPr>
          </a:p>
          <a:p>
            <a:pPr>
              <a:spcBef>
                <a:spcPts val="1200"/>
              </a:spcBef>
            </a:pPr>
            <a:r>
              <a:rPr lang="en-US" sz="2800" dirty="0" smtClean="0">
                <a:solidFill>
                  <a:schemeClr val="bg1"/>
                </a:solidFill>
              </a:rPr>
              <a:t>Compose outside of application</a:t>
            </a:r>
            <a:br>
              <a:rPr lang="en-US" sz="2800" dirty="0" smtClean="0">
                <a:solidFill>
                  <a:schemeClr val="bg1"/>
                </a:solidFill>
              </a:rPr>
            </a:br>
            <a:r>
              <a:rPr lang="en-US" sz="2800" dirty="0" smtClean="0">
                <a:solidFill>
                  <a:srgbClr val="666666"/>
                </a:solidFill>
              </a:rPr>
              <a:t> •	Request feedback</a:t>
            </a:r>
            <a:br>
              <a:rPr lang="en-US" sz="2800" dirty="0" smtClean="0">
                <a:solidFill>
                  <a:srgbClr val="666666"/>
                </a:solidFill>
              </a:rPr>
            </a:br>
            <a:r>
              <a:rPr lang="en-US" sz="2800" dirty="0" smtClean="0">
                <a:solidFill>
                  <a:srgbClr val="666666"/>
                </a:solidFill>
              </a:rPr>
              <a:t>•	Paste responses in plain text</a:t>
            </a:r>
          </a:p>
        </p:txBody>
      </p:sp>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33</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The Personal Statement</a:t>
            </a:r>
            <a:endParaRPr lang="en-US" sz="3400" kern="1400" spc="100" dirty="0">
              <a:solidFill>
                <a:schemeClr val="bg1"/>
              </a:solidFill>
              <a:latin typeface="+mj-lt"/>
              <a:cs typeface=""/>
            </a:endParaRP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34</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Freshman Statement</a:t>
            </a:r>
            <a:endParaRPr lang="en-US" sz="3400" kern="1400" spc="100" dirty="0">
              <a:solidFill>
                <a:schemeClr val="bg1"/>
              </a:solidFill>
              <a:latin typeface="+mj-lt"/>
              <a:cs typeface=""/>
            </a:endParaRPr>
          </a:p>
        </p:txBody>
      </p:sp>
      <p:sp>
        <p:nvSpPr>
          <p:cNvPr id="9" name="Rectangle 8"/>
          <p:cNvSpPr/>
          <p:nvPr/>
        </p:nvSpPr>
        <p:spPr>
          <a:xfrm>
            <a:off x="486835" y="2216150"/>
            <a:ext cx="8339113" cy="1877437"/>
          </a:xfrm>
          <a:prstGeom prst="rect">
            <a:avLst/>
          </a:prstGeom>
        </p:spPr>
        <p:txBody>
          <a:bodyPr wrap="square" lIns="0" tIns="0" rIns="0" bIns="0">
            <a:spAutoFit/>
          </a:bodyPr>
          <a:lstStyle/>
          <a:p>
            <a:pPr>
              <a:spcBef>
                <a:spcPts val="1200"/>
              </a:spcBef>
            </a:pPr>
            <a:r>
              <a:rPr lang="en-US" sz="2800" dirty="0" smtClean="0">
                <a:solidFill>
                  <a:schemeClr val="bg1"/>
                </a:solidFill>
              </a:rPr>
              <a:t>Prompt One</a:t>
            </a:r>
          </a:p>
          <a:p>
            <a:pPr>
              <a:spcBef>
                <a:spcPts val="1200"/>
              </a:spcBef>
            </a:pPr>
            <a:r>
              <a:rPr lang="en-US" sz="2800" dirty="0" smtClean="0">
                <a:solidFill>
                  <a:srgbClr val="4D4D4D"/>
                </a:solidFill>
              </a:rPr>
              <a:t>Describe the world you come from — for example, your family, community or school — and tell us how your world has shaped your dreams and aspirations.</a:t>
            </a: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86835" y="2216150"/>
            <a:ext cx="8339113" cy="3170099"/>
          </a:xfrm>
          <a:prstGeom prst="rect">
            <a:avLst/>
          </a:prstGeom>
        </p:spPr>
        <p:txBody>
          <a:bodyPr wrap="square" lIns="0" tIns="0" rIns="0" bIns="0">
            <a:spAutoFit/>
          </a:bodyPr>
          <a:lstStyle/>
          <a:p>
            <a:pPr>
              <a:spcBef>
                <a:spcPts val="1200"/>
              </a:spcBef>
            </a:pPr>
            <a:r>
              <a:rPr lang="en-US" sz="2800" dirty="0" smtClean="0">
                <a:solidFill>
                  <a:schemeClr val="bg1"/>
                </a:solidFill>
              </a:rPr>
              <a:t>Prompt Two</a:t>
            </a:r>
          </a:p>
          <a:p>
            <a:pPr>
              <a:spcBef>
                <a:spcPts val="1200"/>
              </a:spcBef>
            </a:pPr>
            <a:r>
              <a:rPr lang="en-US" sz="2800" dirty="0" smtClean="0">
                <a:solidFill>
                  <a:srgbClr val="4D4D4D"/>
                </a:solidFill>
              </a:rPr>
              <a:t>Tell us about a personal quality, talent, accomplishment, contribution or experience that is important to you. What about this quality or accomplishment makes you proud, and how does it relate to the person you are? </a:t>
            </a:r>
            <a:r>
              <a:rPr lang="en-US" sz="2800" dirty="0" smtClean="0">
                <a:solidFill>
                  <a:schemeClr val="bg1"/>
                </a:solidFill>
              </a:rPr>
              <a:t/>
            </a:r>
            <a:br>
              <a:rPr lang="en-US" sz="2800" dirty="0" smtClean="0">
                <a:solidFill>
                  <a:schemeClr val="bg1"/>
                </a:solidFill>
              </a:rPr>
            </a:br>
            <a:endParaRPr lang="en-US" sz="2800" dirty="0" smtClean="0">
              <a:solidFill>
                <a:srgbClr val="666666"/>
              </a:solidFill>
            </a:endParaRPr>
          </a:p>
        </p:txBody>
      </p:sp>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35</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Freshman Statement</a:t>
            </a:r>
            <a:endParaRPr lang="en-US" sz="3400" kern="1400" spc="100" dirty="0">
              <a:solidFill>
                <a:schemeClr val="bg1"/>
              </a:solidFill>
              <a:latin typeface="+mj-lt"/>
              <a:cs typeface=""/>
            </a:endParaRP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486835" y="2216150"/>
            <a:ext cx="8339113" cy="3477875"/>
          </a:xfrm>
          <a:prstGeom prst="rect">
            <a:avLst/>
          </a:prstGeom>
        </p:spPr>
        <p:txBody>
          <a:bodyPr wrap="square" lIns="0" tIns="0" rIns="0" bIns="0">
            <a:spAutoFit/>
          </a:bodyPr>
          <a:lstStyle/>
          <a:p>
            <a:pPr>
              <a:spcBef>
                <a:spcPts val="1200"/>
              </a:spcBef>
            </a:pPr>
            <a:r>
              <a:rPr lang="en-US" sz="2800" dirty="0" smtClean="0">
                <a:solidFill>
                  <a:schemeClr val="bg1"/>
                </a:solidFill>
              </a:rPr>
              <a:t>Start early, get feedback, and revise</a:t>
            </a:r>
          </a:p>
          <a:p>
            <a:pPr>
              <a:spcBef>
                <a:spcPts val="1200"/>
              </a:spcBef>
            </a:pPr>
            <a:r>
              <a:rPr lang="en-US" sz="2800" dirty="0" smtClean="0">
                <a:solidFill>
                  <a:schemeClr val="bg1"/>
                </a:solidFill>
              </a:rPr>
              <a:t>Define your motivation in topics that you are passionate about</a:t>
            </a:r>
          </a:p>
          <a:p>
            <a:pPr>
              <a:spcBef>
                <a:spcPts val="1200"/>
              </a:spcBef>
            </a:pPr>
            <a:r>
              <a:rPr lang="en-US" sz="2800" dirty="0" smtClean="0">
                <a:solidFill>
                  <a:schemeClr val="bg1"/>
                </a:solidFill>
              </a:rPr>
              <a:t>Decisions are never made on the personal statement alone</a:t>
            </a:r>
          </a:p>
          <a:p>
            <a:pPr>
              <a:spcBef>
                <a:spcPts val="1200"/>
              </a:spcBef>
            </a:pPr>
            <a:r>
              <a:rPr lang="en-US" sz="2800" dirty="0" smtClean="0">
                <a:solidFill>
                  <a:schemeClr val="bg1"/>
                </a:solidFill>
              </a:rPr>
              <a:t>Avoid common mistakes</a:t>
            </a:r>
            <a:br>
              <a:rPr lang="en-US" sz="2800" dirty="0" smtClean="0">
                <a:solidFill>
                  <a:schemeClr val="bg1"/>
                </a:solidFill>
              </a:rPr>
            </a:br>
            <a:endParaRPr lang="en-US" sz="2800" dirty="0" smtClean="0">
              <a:solidFill>
                <a:srgbClr val="666666"/>
              </a:solidFill>
            </a:endParaRPr>
          </a:p>
        </p:txBody>
      </p:sp>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36</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Personal Statement – Final Thoughts</a:t>
            </a:r>
            <a:endParaRPr lang="en-US" sz="3400" kern="1400" spc="100" dirty="0">
              <a:solidFill>
                <a:schemeClr val="bg1"/>
              </a:solidFill>
              <a:latin typeface="+mj-lt"/>
              <a:cs typeface=""/>
            </a:endParaRP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Documents and Settings\rpenman\My Documents\My Pictures\UC Photos\UC_SanDiego-103.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
        <p:nvSpPr>
          <p:cNvPr id="6" name="TextBox 5"/>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rgbClr val="FFFFFF"/>
                </a:solidFill>
                <a:latin typeface="+mj-lt"/>
                <a:cs typeface="Arial"/>
              </a:rPr>
              <a:t>Submitting the Application</a:t>
            </a:r>
            <a:endParaRPr lang="en-US" sz="3400" kern="1400" spc="100" dirty="0">
              <a:solidFill>
                <a:srgbClr val="FFFFFF"/>
              </a:solidFill>
              <a:latin typeface="+mj-lt"/>
              <a:cs typeface=""/>
            </a:endParaRPr>
          </a:p>
        </p:txBody>
      </p:sp>
      <p:pic>
        <p:nvPicPr>
          <p:cNvPr id="10" name="Picture 9"/>
          <p:cNvPicPr>
            <a:picLocks noChangeAspect="1"/>
          </p:cNvPicPr>
          <p:nvPr/>
        </p:nvPicPr>
        <p:blipFill>
          <a:blip r:embed="rId4"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86835" y="2216150"/>
            <a:ext cx="8339113" cy="2462213"/>
          </a:xfrm>
          <a:prstGeom prst="rect">
            <a:avLst/>
          </a:prstGeom>
        </p:spPr>
        <p:txBody>
          <a:bodyPr wrap="square" lIns="0" tIns="0" rIns="0" bIns="0">
            <a:spAutoFit/>
          </a:bodyPr>
          <a:lstStyle/>
          <a:p>
            <a:pPr>
              <a:spcBef>
                <a:spcPts val="1200"/>
              </a:spcBef>
            </a:pPr>
            <a:r>
              <a:rPr lang="en-US" sz="2800" dirty="0" smtClean="0">
                <a:solidFill>
                  <a:schemeClr val="bg1"/>
                </a:solidFill>
              </a:rPr>
              <a:t>Additional Comments</a:t>
            </a:r>
            <a:br>
              <a:rPr lang="en-US" sz="2800" dirty="0" smtClean="0">
                <a:solidFill>
                  <a:schemeClr val="bg1"/>
                </a:solidFill>
              </a:rPr>
            </a:br>
            <a:r>
              <a:rPr lang="en-US" sz="2800" dirty="0">
                <a:solidFill>
                  <a:schemeClr val="bg1"/>
                </a:solidFill>
              </a:rPr>
              <a:t> </a:t>
            </a:r>
            <a:r>
              <a:rPr lang="en-US" sz="2800" dirty="0" smtClean="0">
                <a:solidFill>
                  <a:schemeClr val="bg1"/>
                </a:solidFill>
              </a:rPr>
              <a:t> </a:t>
            </a:r>
            <a:r>
              <a:rPr lang="en-US" sz="2800" dirty="0" smtClean="0">
                <a:solidFill>
                  <a:srgbClr val="666666"/>
                </a:solidFill>
              </a:rPr>
              <a:t>Include when appropriate</a:t>
            </a:r>
          </a:p>
          <a:p>
            <a:pPr>
              <a:spcBef>
                <a:spcPts val="1200"/>
              </a:spcBef>
            </a:pPr>
            <a:r>
              <a:rPr lang="en-US" sz="2800" dirty="0" smtClean="0">
                <a:solidFill>
                  <a:schemeClr val="bg1"/>
                </a:solidFill>
              </a:rPr>
              <a:t>Don’t Forget to Click Submit</a:t>
            </a:r>
            <a:endParaRPr lang="en-US" sz="2800" dirty="0" smtClean="0">
              <a:solidFill>
                <a:srgbClr val="666666"/>
              </a:solidFill>
            </a:endParaRPr>
          </a:p>
          <a:p>
            <a:pPr>
              <a:spcBef>
                <a:spcPts val="1200"/>
              </a:spcBef>
            </a:pPr>
            <a:r>
              <a:rPr lang="en-US" sz="2800" dirty="0" smtClean="0">
                <a:solidFill>
                  <a:schemeClr val="bg1"/>
                </a:solidFill>
              </a:rPr>
              <a:t>Updates</a:t>
            </a:r>
            <a:br>
              <a:rPr lang="en-US" sz="2800" dirty="0" smtClean="0">
                <a:solidFill>
                  <a:schemeClr val="bg1"/>
                </a:solidFill>
              </a:rPr>
            </a:br>
            <a:r>
              <a:rPr lang="en-US" sz="2800" dirty="0" smtClean="0">
                <a:solidFill>
                  <a:schemeClr val="bg1"/>
                </a:solidFill>
              </a:rPr>
              <a:t>  </a:t>
            </a:r>
            <a:r>
              <a:rPr lang="en-US" sz="2800" dirty="0" smtClean="0">
                <a:solidFill>
                  <a:srgbClr val="666666"/>
                </a:solidFill>
              </a:rPr>
              <a:t>Return to the application to make updates </a:t>
            </a:r>
          </a:p>
        </p:txBody>
      </p:sp>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38</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Submitting the Application</a:t>
            </a:r>
            <a:endParaRPr lang="en-US" sz="3400" kern="1400" spc="100" dirty="0">
              <a:solidFill>
                <a:schemeClr val="bg1"/>
              </a:solidFill>
              <a:latin typeface="+mj-lt"/>
              <a:cs typeface=""/>
            </a:endParaRP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39</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Submitting the Application</a:t>
            </a:r>
            <a:endParaRPr lang="en-US" sz="3400" kern="1400" spc="100" dirty="0">
              <a:solidFill>
                <a:schemeClr val="bg1"/>
              </a:solidFill>
              <a:latin typeface="+mj-lt"/>
              <a:cs typeface=""/>
            </a:endParaRPr>
          </a:p>
        </p:txBody>
      </p:sp>
      <p:pic>
        <p:nvPicPr>
          <p:cNvPr id="9" name="Picture 2"/>
          <p:cNvPicPr>
            <a:picLocks noChangeAspect="1" noChangeArrowheads="1"/>
          </p:cNvPicPr>
          <p:nvPr/>
        </p:nvPicPr>
        <p:blipFill>
          <a:blip r:embed="rId3" cstate="screen"/>
          <a:srcRect/>
          <a:stretch>
            <a:fillRect/>
          </a:stretch>
        </p:blipFill>
        <p:spPr bwMode="auto">
          <a:xfrm>
            <a:off x="482600" y="1074003"/>
            <a:ext cx="6334125" cy="3905250"/>
          </a:xfrm>
          <a:prstGeom prst="rect">
            <a:avLst/>
          </a:prstGeom>
          <a:noFill/>
          <a:ln w="9525">
            <a:noFill/>
            <a:miter lim="800000"/>
            <a:headEnd/>
            <a:tailEnd/>
          </a:ln>
        </p:spPr>
      </p:pic>
      <p:sp>
        <p:nvSpPr>
          <p:cNvPr id="12" name="Oval 11"/>
          <p:cNvSpPr/>
          <p:nvPr/>
        </p:nvSpPr>
        <p:spPr bwMode="auto">
          <a:xfrm>
            <a:off x="4868862" y="1683603"/>
            <a:ext cx="2438400" cy="609600"/>
          </a:xfrm>
          <a:prstGeom prst="ellipse">
            <a:avLst/>
          </a:prstGeom>
          <a:noFill/>
          <a:ln>
            <a:solidFill>
              <a:srgbClr val="4D4D4D"/>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cxnSp>
        <p:nvCxnSpPr>
          <p:cNvPr id="13" name="Straight Arrow Connector 12"/>
          <p:cNvCxnSpPr/>
          <p:nvPr/>
        </p:nvCxnSpPr>
        <p:spPr bwMode="auto">
          <a:xfrm>
            <a:off x="4183062" y="4426803"/>
            <a:ext cx="1371600"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pic>
        <p:nvPicPr>
          <p:cNvPr id="14" name="Picture 3"/>
          <p:cNvPicPr>
            <a:picLocks noChangeAspect="1" noChangeArrowheads="1"/>
          </p:cNvPicPr>
          <p:nvPr/>
        </p:nvPicPr>
        <p:blipFill>
          <a:blip r:embed="rId4" cstate="screen"/>
          <a:srcRect/>
          <a:stretch>
            <a:fillRect/>
          </a:stretch>
        </p:blipFill>
        <p:spPr bwMode="auto">
          <a:xfrm>
            <a:off x="630237" y="5293578"/>
            <a:ext cx="2257425" cy="352425"/>
          </a:xfrm>
          <a:prstGeom prst="rect">
            <a:avLst/>
          </a:prstGeom>
          <a:noFill/>
          <a:ln w="9525">
            <a:noFill/>
            <a:miter lim="800000"/>
            <a:headEnd/>
            <a:tailEnd/>
          </a:ln>
        </p:spPr>
      </p:pic>
      <p:cxnSp>
        <p:nvCxnSpPr>
          <p:cNvPr id="15" name="Straight Arrow Connector 14"/>
          <p:cNvCxnSpPr/>
          <p:nvPr/>
        </p:nvCxnSpPr>
        <p:spPr bwMode="auto">
          <a:xfrm flipH="1">
            <a:off x="3116262" y="5493603"/>
            <a:ext cx="1219200"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16" name="TextBox 15"/>
          <p:cNvSpPr txBox="1"/>
          <p:nvPr/>
        </p:nvSpPr>
        <p:spPr>
          <a:xfrm>
            <a:off x="4335462" y="5036403"/>
            <a:ext cx="2895600" cy="646331"/>
          </a:xfrm>
          <a:prstGeom prst="rect">
            <a:avLst/>
          </a:prstGeom>
          <a:noFill/>
        </p:spPr>
        <p:txBody>
          <a:bodyPr wrap="square" rtlCol="0">
            <a:spAutoFit/>
          </a:bodyPr>
          <a:lstStyle/>
          <a:p>
            <a:r>
              <a:rPr lang="en-US" dirty="0" smtClean="0">
                <a:solidFill>
                  <a:srgbClr val="4D4D4D"/>
                </a:solidFill>
              </a:rPr>
              <a:t>Disabled until all circles are solid.</a:t>
            </a:r>
            <a:endParaRPr lang="en-US" dirty="0">
              <a:solidFill>
                <a:srgbClr val="4D4D4D"/>
              </a:solidFill>
            </a:endParaRPr>
          </a:p>
        </p:txBody>
      </p:sp>
      <p:sp>
        <p:nvSpPr>
          <p:cNvPr id="1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TextBox 10"/>
          <p:cNvSpPr txBox="1"/>
          <p:nvPr/>
        </p:nvSpPr>
        <p:spPr>
          <a:xfrm>
            <a:off x="7099299" y="5171929"/>
            <a:ext cx="300082" cy="276999"/>
          </a:xfrm>
          <a:prstGeom prst="rect">
            <a:avLst/>
          </a:prstGeom>
          <a:noFill/>
        </p:spPr>
        <p:txBody>
          <a:bodyPr wrap="none" rtlCol="0">
            <a:spAutoFit/>
          </a:bodyPr>
          <a:lstStyle/>
          <a:p>
            <a:r>
              <a:rPr lang="en-US" sz="1200" dirty="0">
                <a:solidFill>
                  <a:srgbClr val="FFFFFF"/>
                </a:solidFill>
              </a:rPr>
              <a:t>A</a:t>
            </a:r>
          </a:p>
        </p:txBody>
      </p:sp>
      <p:sp>
        <p:nvSpPr>
          <p:cNvPr id="13" name="TextBox 12"/>
          <p:cNvSpPr txBox="1"/>
          <p:nvPr/>
        </p:nvSpPr>
        <p:spPr>
          <a:xfrm>
            <a:off x="5727701" y="4298950"/>
            <a:ext cx="287308" cy="276999"/>
          </a:xfrm>
          <a:prstGeom prst="rect">
            <a:avLst/>
          </a:prstGeom>
          <a:noFill/>
        </p:spPr>
        <p:txBody>
          <a:bodyPr wrap="none" rtlCol="0">
            <a:spAutoFit/>
          </a:bodyPr>
          <a:lstStyle/>
          <a:p>
            <a:r>
              <a:rPr lang="en-US" sz="1200" dirty="0">
                <a:solidFill>
                  <a:srgbClr val="FFFFFF"/>
                </a:solidFill>
              </a:rPr>
              <a:t>B</a:t>
            </a:r>
          </a:p>
        </p:txBody>
      </p:sp>
      <p:sp>
        <p:nvSpPr>
          <p:cNvPr id="14" name="TextBox 13"/>
          <p:cNvSpPr txBox="1"/>
          <p:nvPr/>
        </p:nvSpPr>
        <p:spPr>
          <a:xfrm>
            <a:off x="5988050" y="3829050"/>
            <a:ext cx="295799" cy="276999"/>
          </a:xfrm>
          <a:prstGeom prst="rect">
            <a:avLst/>
          </a:prstGeom>
          <a:noFill/>
        </p:spPr>
        <p:txBody>
          <a:bodyPr wrap="none" rtlCol="0">
            <a:spAutoFit/>
          </a:bodyPr>
          <a:lstStyle/>
          <a:p>
            <a:r>
              <a:rPr lang="en-US" sz="1200" dirty="0">
                <a:solidFill>
                  <a:srgbClr val="FFFFFF"/>
                </a:solidFill>
              </a:rPr>
              <a:t>C</a:t>
            </a:r>
          </a:p>
        </p:txBody>
      </p:sp>
      <p:sp>
        <p:nvSpPr>
          <p:cNvPr id="16" name="TextBox 15"/>
          <p:cNvSpPr txBox="1"/>
          <p:nvPr/>
        </p:nvSpPr>
        <p:spPr>
          <a:xfrm>
            <a:off x="6394710" y="3630085"/>
            <a:ext cx="295799" cy="276999"/>
          </a:xfrm>
          <a:prstGeom prst="rect">
            <a:avLst/>
          </a:prstGeom>
          <a:noFill/>
        </p:spPr>
        <p:txBody>
          <a:bodyPr wrap="none" rtlCol="0">
            <a:spAutoFit/>
          </a:bodyPr>
          <a:lstStyle/>
          <a:p>
            <a:r>
              <a:rPr lang="en-US" sz="1200" dirty="0">
                <a:solidFill>
                  <a:srgbClr val="FFFFFF"/>
                </a:solidFill>
              </a:rPr>
              <a:t>D</a:t>
            </a:r>
          </a:p>
        </p:txBody>
      </p:sp>
      <p:sp>
        <p:nvSpPr>
          <p:cNvPr id="18" name="TextBox 17"/>
          <p:cNvSpPr txBox="1"/>
          <p:nvPr/>
        </p:nvSpPr>
        <p:spPr>
          <a:xfrm>
            <a:off x="6807200" y="3598336"/>
            <a:ext cx="287308" cy="276999"/>
          </a:xfrm>
          <a:prstGeom prst="rect">
            <a:avLst/>
          </a:prstGeom>
          <a:noFill/>
        </p:spPr>
        <p:txBody>
          <a:bodyPr wrap="none" rtlCol="0">
            <a:spAutoFit/>
          </a:bodyPr>
          <a:lstStyle/>
          <a:p>
            <a:r>
              <a:rPr lang="en-US" sz="1200" dirty="0">
                <a:solidFill>
                  <a:srgbClr val="FFFFFF"/>
                </a:solidFill>
              </a:rPr>
              <a:t>E</a:t>
            </a:r>
          </a:p>
        </p:txBody>
      </p:sp>
      <p:sp>
        <p:nvSpPr>
          <p:cNvPr id="17" name="TextBox 16"/>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4</a:t>
            </a:r>
          </a:p>
        </p:txBody>
      </p:sp>
      <p:cxnSp>
        <p:nvCxnSpPr>
          <p:cNvPr id="26" name="Straight Connector 25"/>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8" name="Table 27"/>
          <p:cNvGraphicFramePr>
            <a:graphicFrameLocks noGrp="1"/>
          </p:cNvGraphicFramePr>
          <p:nvPr>
            <p:extLst>
              <p:ext uri="{D42A27DB-BD31-4B8C-83A1-F6EECF244321}">
                <p14:modId xmlns:p14="http://schemas.microsoft.com/office/powerpoint/2010/main" xmlns="" val="298684528"/>
              </p:ext>
            </p:extLst>
          </p:nvPr>
        </p:nvGraphicFramePr>
        <p:xfrm>
          <a:off x="457200" y="2133600"/>
          <a:ext cx="7964560" cy="2865120"/>
        </p:xfrm>
        <a:graphic>
          <a:graphicData uri="http://schemas.openxmlformats.org/drawingml/2006/table">
            <a:tbl>
              <a:tblPr firstRow="1" bandRow="1">
                <a:tableStyleId>{5202B0CA-FC54-4496-8BCA-5EF66A818D29}</a:tableStyleId>
              </a:tblPr>
              <a:tblGrid>
                <a:gridCol w="3982280"/>
                <a:gridCol w="3982280"/>
              </a:tblGrid>
              <a:tr h="370840">
                <a:tc>
                  <a:txBody>
                    <a:bodyPr/>
                    <a:lstStyle/>
                    <a:p>
                      <a:r>
                        <a:rPr lang="en-US" dirty="0" smtClean="0"/>
                        <a:t>Date/Deadline</a:t>
                      </a:r>
                      <a:endParaRPr lang="en-US" dirty="0"/>
                    </a:p>
                  </a:txBody>
                  <a:tcPr/>
                </a:tc>
                <a:tc>
                  <a:txBody>
                    <a:bodyPr/>
                    <a:lstStyle/>
                    <a:p>
                      <a:r>
                        <a:rPr lang="en-US" dirty="0" smtClean="0"/>
                        <a:t>Task</a:t>
                      </a:r>
                      <a:endParaRPr lang="en-US" dirty="0"/>
                    </a:p>
                  </a:txBody>
                  <a:tcPr/>
                </a:tc>
              </a:tr>
              <a:tr h="370840">
                <a:tc>
                  <a:txBody>
                    <a:bodyPr/>
                    <a:lstStyle/>
                    <a:p>
                      <a:r>
                        <a:rPr lang="en-US" dirty="0" smtClean="0">
                          <a:solidFill>
                            <a:schemeClr val="bg1"/>
                          </a:solidFill>
                        </a:rPr>
                        <a:t>August 1</a:t>
                      </a:r>
                      <a:endParaRPr lang="en-US" dirty="0">
                        <a:solidFill>
                          <a:schemeClr val="bg1"/>
                        </a:solidFill>
                      </a:endParaRPr>
                    </a:p>
                  </a:txBody>
                  <a:tcPr/>
                </a:tc>
                <a:tc>
                  <a:txBody>
                    <a:bodyPr/>
                    <a:lstStyle/>
                    <a:p>
                      <a:r>
                        <a:rPr lang="en-US" dirty="0" smtClean="0">
                          <a:solidFill>
                            <a:schemeClr val="bg1"/>
                          </a:solidFill>
                        </a:rPr>
                        <a:t>UC Application Opens</a:t>
                      </a:r>
                      <a:endParaRPr lang="en-US" dirty="0">
                        <a:solidFill>
                          <a:schemeClr val="bg1"/>
                        </a:solidFill>
                      </a:endParaRPr>
                    </a:p>
                  </a:txBody>
                  <a:tcPr/>
                </a:tc>
              </a:tr>
              <a:tr h="370840">
                <a:tc>
                  <a:txBody>
                    <a:bodyPr/>
                    <a:lstStyle/>
                    <a:p>
                      <a:r>
                        <a:rPr lang="en-US" dirty="0" smtClean="0">
                          <a:solidFill>
                            <a:schemeClr val="bg1"/>
                          </a:solidFill>
                        </a:rPr>
                        <a:t>November 1-30</a:t>
                      </a:r>
                      <a:endParaRPr lang="en-US" dirty="0">
                        <a:solidFill>
                          <a:schemeClr val="bg1"/>
                        </a:solidFill>
                      </a:endParaRPr>
                    </a:p>
                  </a:txBody>
                  <a:tcPr/>
                </a:tc>
                <a:tc>
                  <a:txBody>
                    <a:bodyPr/>
                    <a:lstStyle/>
                    <a:p>
                      <a:r>
                        <a:rPr lang="en-US" dirty="0" smtClean="0">
                          <a:solidFill>
                            <a:schemeClr val="bg1"/>
                          </a:solidFill>
                        </a:rPr>
                        <a:t>Submit UC Application Online</a:t>
                      </a:r>
                      <a:endParaRPr lang="en-US" dirty="0">
                        <a:solidFill>
                          <a:schemeClr val="bg1"/>
                        </a:solidFill>
                      </a:endParaRPr>
                    </a:p>
                  </a:txBody>
                  <a:tcPr/>
                </a:tc>
              </a:tr>
              <a:tr h="370840">
                <a:tc>
                  <a:txBody>
                    <a:bodyPr/>
                    <a:lstStyle/>
                    <a:p>
                      <a:r>
                        <a:rPr lang="en-US" dirty="0" smtClean="0">
                          <a:solidFill>
                            <a:schemeClr val="bg1"/>
                          </a:solidFill>
                        </a:rPr>
                        <a:t>Mid-January</a:t>
                      </a:r>
                      <a:endParaRPr lang="en-US" dirty="0">
                        <a:solidFill>
                          <a:schemeClr val="bg1"/>
                        </a:solidFill>
                      </a:endParaRPr>
                    </a:p>
                  </a:txBody>
                  <a:tcPr/>
                </a:tc>
                <a:tc>
                  <a:txBody>
                    <a:bodyPr/>
                    <a:lstStyle/>
                    <a:p>
                      <a:r>
                        <a:rPr lang="en-US" dirty="0" smtClean="0">
                          <a:solidFill>
                            <a:schemeClr val="bg1"/>
                          </a:solidFill>
                        </a:rPr>
                        <a:t>Self-Report</a:t>
                      </a:r>
                      <a:r>
                        <a:rPr lang="en-US" baseline="0" dirty="0" smtClean="0">
                          <a:solidFill>
                            <a:schemeClr val="bg1"/>
                          </a:solidFill>
                        </a:rPr>
                        <a:t> </a:t>
                      </a:r>
                      <a:r>
                        <a:rPr lang="en-US" dirty="0" smtClean="0">
                          <a:solidFill>
                            <a:schemeClr val="bg1"/>
                          </a:solidFill>
                        </a:rPr>
                        <a:t>December</a:t>
                      </a:r>
                      <a:r>
                        <a:rPr lang="en-US" baseline="0" dirty="0" smtClean="0">
                          <a:solidFill>
                            <a:schemeClr val="bg1"/>
                          </a:solidFill>
                        </a:rPr>
                        <a:t> Test Results</a:t>
                      </a:r>
                      <a:endParaRPr lang="en-US" dirty="0">
                        <a:solidFill>
                          <a:schemeClr val="bg1"/>
                        </a:solidFill>
                      </a:endParaRPr>
                    </a:p>
                  </a:txBody>
                  <a:tcPr/>
                </a:tc>
              </a:tr>
              <a:tr h="370840">
                <a:tc>
                  <a:txBody>
                    <a:bodyPr/>
                    <a:lstStyle/>
                    <a:p>
                      <a:r>
                        <a:rPr lang="en-US" dirty="0" smtClean="0">
                          <a:solidFill>
                            <a:schemeClr val="bg1"/>
                          </a:solidFill>
                        </a:rPr>
                        <a:t>February</a:t>
                      </a:r>
                      <a:r>
                        <a:rPr lang="en-US" baseline="0" dirty="0" smtClean="0">
                          <a:solidFill>
                            <a:schemeClr val="bg1"/>
                          </a:solidFill>
                        </a:rPr>
                        <a:t> - March</a:t>
                      </a:r>
                      <a:endParaRPr lang="en-US" dirty="0">
                        <a:solidFill>
                          <a:schemeClr val="bg1"/>
                        </a:solidFill>
                      </a:endParaRPr>
                    </a:p>
                  </a:txBody>
                  <a:tcPr/>
                </a:tc>
                <a:tc>
                  <a:txBody>
                    <a:bodyPr/>
                    <a:lstStyle/>
                    <a:p>
                      <a:r>
                        <a:rPr lang="en-US" dirty="0" smtClean="0">
                          <a:solidFill>
                            <a:schemeClr val="bg1"/>
                          </a:solidFill>
                        </a:rPr>
                        <a:t>Notification</a:t>
                      </a:r>
                      <a:r>
                        <a:rPr lang="en-US" baseline="0" dirty="0" smtClean="0">
                          <a:solidFill>
                            <a:schemeClr val="bg1"/>
                          </a:solidFill>
                        </a:rPr>
                        <a:t> of Admission</a:t>
                      </a:r>
                      <a:endParaRPr lang="en-US" dirty="0">
                        <a:solidFill>
                          <a:schemeClr val="bg1"/>
                        </a:solidFill>
                      </a:endParaRPr>
                    </a:p>
                  </a:txBody>
                  <a:tcPr/>
                </a:tc>
              </a:tr>
              <a:tr h="370840">
                <a:tc>
                  <a:txBody>
                    <a:bodyPr/>
                    <a:lstStyle/>
                    <a:p>
                      <a:r>
                        <a:rPr lang="en-US" dirty="0" smtClean="0">
                          <a:solidFill>
                            <a:schemeClr val="bg1"/>
                          </a:solidFill>
                        </a:rPr>
                        <a:t>May 1</a:t>
                      </a:r>
                      <a:endParaRPr lang="en-US" dirty="0">
                        <a:solidFill>
                          <a:schemeClr val="bg1"/>
                        </a:solidFill>
                      </a:endParaRPr>
                    </a:p>
                  </a:txBody>
                  <a:tcPr/>
                </a:tc>
                <a:tc>
                  <a:txBody>
                    <a:bodyPr/>
                    <a:lstStyle/>
                    <a:p>
                      <a:r>
                        <a:rPr lang="en-US" dirty="0" smtClean="0">
                          <a:solidFill>
                            <a:schemeClr val="bg1"/>
                          </a:solidFill>
                        </a:rPr>
                        <a:t>Statement</a:t>
                      </a:r>
                      <a:r>
                        <a:rPr lang="en-US" baseline="0" dirty="0" smtClean="0">
                          <a:solidFill>
                            <a:schemeClr val="bg1"/>
                          </a:solidFill>
                        </a:rPr>
                        <a:t> of Intent to Register (SIR) Deadline</a:t>
                      </a:r>
                      <a:endParaRPr lang="en-US" dirty="0">
                        <a:solidFill>
                          <a:schemeClr val="bg1"/>
                        </a:solidFill>
                      </a:endParaRPr>
                    </a:p>
                  </a:txBody>
                  <a:tcPr/>
                </a:tc>
              </a:tr>
              <a:tr h="370840">
                <a:tc>
                  <a:txBody>
                    <a:bodyPr/>
                    <a:lstStyle/>
                    <a:p>
                      <a:r>
                        <a:rPr lang="en-US" dirty="0" smtClean="0">
                          <a:solidFill>
                            <a:schemeClr val="bg1"/>
                          </a:solidFill>
                        </a:rPr>
                        <a:t>Mid-May</a:t>
                      </a:r>
                      <a:r>
                        <a:rPr lang="en-US" baseline="0" dirty="0" smtClean="0">
                          <a:solidFill>
                            <a:schemeClr val="bg1"/>
                          </a:solidFill>
                        </a:rPr>
                        <a:t> to July</a:t>
                      </a:r>
                      <a:endParaRPr lang="en-US" dirty="0">
                        <a:solidFill>
                          <a:schemeClr val="bg1"/>
                        </a:solidFill>
                      </a:endParaRPr>
                    </a:p>
                  </a:txBody>
                  <a:tcPr/>
                </a:tc>
                <a:tc>
                  <a:txBody>
                    <a:bodyPr/>
                    <a:lstStyle/>
                    <a:p>
                      <a:r>
                        <a:rPr lang="en-US" dirty="0" smtClean="0">
                          <a:solidFill>
                            <a:schemeClr val="bg1"/>
                          </a:solidFill>
                        </a:rPr>
                        <a:t>Waitlist Admission Notification</a:t>
                      </a:r>
                      <a:endParaRPr lang="en-US" dirty="0">
                        <a:solidFill>
                          <a:schemeClr val="bg1"/>
                        </a:solidFill>
                      </a:endParaRPr>
                    </a:p>
                  </a:txBody>
                  <a:tcPr/>
                </a:tc>
              </a:tr>
            </a:tbl>
          </a:graphicData>
        </a:graphic>
      </p:graphicFrame>
      <p:sp>
        <p:nvSpPr>
          <p:cNvPr id="15" name="TextBox 14"/>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Application Timeline</a:t>
            </a:r>
            <a:endParaRPr lang="en-US" sz="3400" kern="1400" spc="100" dirty="0">
              <a:solidFill>
                <a:schemeClr val="bg1"/>
              </a:solidFill>
              <a:latin typeface="+mj-lt"/>
              <a:cs typeface=""/>
            </a:endParaRPr>
          </a:p>
        </p:txBody>
      </p:sp>
      <p:sp>
        <p:nvSpPr>
          <p:cNvPr id="20" name="Rectangle 19"/>
          <p:cNvSpPr/>
          <p:nvPr/>
        </p:nvSpPr>
        <p:spPr>
          <a:xfrm>
            <a:off x="486836" y="1626513"/>
            <a:ext cx="5556625" cy="430887"/>
          </a:xfrm>
          <a:prstGeom prst="rect">
            <a:avLst/>
          </a:prstGeom>
        </p:spPr>
        <p:txBody>
          <a:bodyPr wrap="square" lIns="0" tIns="0" rIns="0" bIns="0">
            <a:spAutoFit/>
          </a:bodyPr>
          <a:lstStyle/>
          <a:p>
            <a:r>
              <a:rPr lang="en-US" sz="2800" dirty="0" smtClean="0">
                <a:solidFill>
                  <a:srgbClr val="666666"/>
                </a:solidFill>
              </a:rPr>
              <a:t>Freshman</a:t>
            </a:r>
            <a:endParaRPr lang="en-US" sz="2800" dirty="0" smtClean="0">
              <a:solidFill>
                <a:schemeClr val="bg1"/>
              </a:solidFill>
            </a:endParaRPr>
          </a:p>
        </p:txBody>
      </p:sp>
      <p:sp>
        <p:nvSpPr>
          <p:cNvPr id="21"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40</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Completeness Check</a:t>
            </a:r>
            <a:endParaRPr lang="en-US" sz="3400" kern="1400" spc="100" dirty="0">
              <a:solidFill>
                <a:schemeClr val="bg1"/>
              </a:solidFill>
              <a:latin typeface="+mj-lt"/>
              <a:cs typeface=""/>
            </a:endParaRPr>
          </a:p>
        </p:txBody>
      </p:sp>
      <p:pic>
        <p:nvPicPr>
          <p:cNvPr id="17" name="Picture 2"/>
          <p:cNvPicPr>
            <a:picLocks noChangeAspect="1" noChangeArrowheads="1"/>
          </p:cNvPicPr>
          <p:nvPr/>
        </p:nvPicPr>
        <p:blipFill>
          <a:blip r:embed="rId3" cstate="screen"/>
          <a:srcRect/>
          <a:stretch>
            <a:fillRect/>
          </a:stretch>
        </p:blipFill>
        <p:spPr bwMode="auto">
          <a:xfrm>
            <a:off x="482600" y="990600"/>
            <a:ext cx="6286500" cy="4829175"/>
          </a:xfrm>
          <a:prstGeom prst="rect">
            <a:avLst/>
          </a:prstGeom>
          <a:noFill/>
          <a:ln w="9525">
            <a:noFill/>
            <a:miter lim="800000"/>
            <a:headEnd/>
            <a:tailEnd/>
          </a:ln>
        </p:spPr>
      </p:pic>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41</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Release &amp; Signature</a:t>
            </a:r>
            <a:endParaRPr lang="en-US" sz="3400" kern="1400" spc="100" dirty="0">
              <a:solidFill>
                <a:schemeClr val="bg1"/>
              </a:solidFill>
              <a:latin typeface="+mj-lt"/>
              <a:cs typeface=""/>
            </a:endParaRPr>
          </a:p>
        </p:txBody>
      </p:sp>
      <p:pic>
        <p:nvPicPr>
          <p:cNvPr id="9" name="Picture 2"/>
          <p:cNvPicPr>
            <a:picLocks noChangeAspect="1" noChangeArrowheads="1"/>
          </p:cNvPicPr>
          <p:nvPr/>
        </p:nvPicPr>
        <p:blipFill>
          <a:blip r:embed="rId3" cstate="screen"/>
          <a:srcRect/>
          <a:stretch>
            <a:fillRect/>
          </a:stretch>
        </p:blipFill>
        <p:spPr bwMode="auto">
          <a:xfrm>
            <a:off x="457200" y="1019175"/>
            <a:ext cx="6248400" cy="2714625"/>
          </a:xfrm>
          <a:prstGeom prst="rect">
            <a:avLst/>
          </a:prstGeom>
          <a:noFill/>
          <a:ln w="9525">
            <a:noFill/>
            <a:miter lim="800000"/>
            <a:headEnd/>
            <a:tailEnd/>
          </a:ln>
        </p:spPr>
      </p:pic>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pic>
        <p:nvPicPr>
          <p:cNvPr id="12" name="Picture 11"/>
          <p:cNvPicPr/>
          <p:nvPr/>
        </p:nvPicPr>
        <p:blipFill>
          <a:blip r:embed="rId4"/>
          <a:stretch>
            <a:fillRect/>
          </a:stretch>
        </p:blipFill>
        <p:spPr>
          <a:xfrm>
            <a:off x="457200" y="3785553"/>
            <a:ext cx="5943600" cy="273748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42</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Fees, Payment &amp; Waivers</a:t>
            </a:r>
            <a:endParaRPr lang="en-US" sz="3400" kern="1400" spc="100" dirty="0">
              <a:solidFill>
                <a:schemeClr val="bg1"/>
              </a:solidFill>
              <a:latin typeface="+mj-lt"/>
              <a:cs typeface=""/>
            </a:endParaRPr>
          </a:p>
        </p:txBody>
      </p:sp>
      <p:pic>
        <p:nvPicPr>
          <p:cNvPr id="12" name="Picture 2"/>
          <p:cNvPicPr>
            <a:picLocks noChangeAspect="1" noChangeArrowheads="1"/>
          </p:cNvPicPr>
          <p:nvPr/>
        </p:nvPicPr>
        <p:blipFill>
          <a:blip r:embed="rId3" cstate="screen"/>
          <a:srcRect/>
          <a:stretch>
            <a:fillRect/>
          </a:stretch>
        </p:blipFill>
        <p:spPr bwMode="auto">
          <a:xfrm>
            <a:off x="457200" y="1066800"/>
            <a:ext cx="6248400" cy="4724400"/>
          </a:xfrm>
          <a:prstGeom prst="rect">
            <a:avLst/>
          </a:prstGeom>
          <a:noFill/>
          <a:ln w="9525">
            <a:noFill/>
            <a:miter lim="800000"/>
            <a:headEnd/>
            <a:tailEnd/>
          </a:ln>
        </p:spPr>
      </p:pic>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43</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Submit</a:t>
            </a:r>
            <a:endParaRPr lang="en-US" sz="3400" kern="1400" spc="100" dirty="0">
              <a:solidFill>
                <a:schemeClr val="bg1"/>
              </a:solidFill>
              <a:latin typeface="+mj-lt"/>
              <a:cs typeface=""/>
            </a:endParaRPr>
          </a:p>
        </p:txBody>
      </p:sp>
      <p:pic>
        <p:nvPicPr>
          <p:cNvPr id="12" name="Picture 2"/>
          <p:cNvPicPr>
            <a:picLocks noChangeAspect="1" noChangeArrowheads="1"/>
          </p:cNvPicPr>
          <p:nvPr/>
        </p:nvPicPr>
        <p:blipFill>
          <a:blip r:embed="rId3" cstate="screen"/>
          <a:srcRect/>
          <a:stretch>
            <a:fillRect/>
          </a:stretch>
        </p:blipFill>
        <p:spPr bwMode="auto">
          <a:xfrm>
            <a:off x="228600" y="1143000"/>
            <a:ext cx="6229350" cy="1952625"/>
          </a:xfrm>
          <a:prstGeom prst="rect">
            <a:avLst/>
          </a:prstGeom>
          <a:noFill/>
          <a:ln w="9525">
            <a:solidFill>
              <a:srgbClr val="4D4D4D"/>
            </a:solidFill>
            <a:miter lim="800000"/>
            <a:headEnd/>
            <a:tailEnd/>
          </a:ln>
        </p:spPr>
      </p:pic>
      <p:sp>
        <p:nvSpPr>
          <p:cNvPr id="13" name="TextBox 12"/>
          <p:cNvSpPr txBox="1"/>
          <p:nvPr/>
        </p:nvSpPr>
        <p:spPr>
          <a:xfrm>
            <a:off x="381000" y="3505200"/>
            <a:ext cx="2057400" cy="1477328"/>
          </a:xfrm>
          <a:prstGeom prst="rect">
            <a:avLst/>
          </a:prstGeom>
          <a:noFill/>
        </p:spPr>
        <p:txBody>
          <a:bodyPr wrap="square" rtlCol="0">
            <a:spAutoFit/>
          </a:bodyPr>
          <a:lstStyle/>
          <a:p>
            <a:r>
              <a:rPr lang="en-US" dirty="0" smtClean="0">
                <a:solidFill>
                  <a:srgbClr val="4D4D4D"/>
                </a:solidFill>
              </a:rPr>
              <a:t>Click here </a:t>
            </a:r>
          </a:p>
          <a:p>
            <a:r>
              <a:rPr lang="en-US" dirty="0" smtClean="0">
                <a:solidFill>
                  <a:srgbClr val="4D4D4D"/>
                </a:solidFill>
              </a:rPr>
              <a:t>and expect this</a:t>
            </a:r>
          </a:p>
          <a:p>
            <a:r>
              <a:rPr lang="en-US" dirty="0" smtClean="0">
                <a:solidFill>
                  <a:srgbClr val="4D4D4D"/>
                </a:solidFill>
              </a:rPr>
              <a:t>Check your email for a submission confirmation</a:t>
            </a:r>
            <a:endParaRPr lang="en-US" dirty="0">
              <a:solidFill>
                <a:srgbClr val="4D4D4D"/>
              </a:solidFill>
            </a:endParaRPr>
          </a:p>
        </p:txBody>
      </p:sp>
      <p:cxnSp>
        <p:nvCxnSpPr>
          <p:cNvPr id="14" name="Straight Arrow Connector 13"/>
          <p:cNvCxnSpPr/>
          <p:nvPr/>
        </p:nvCxnSpPr>
        <p:spPr bwMode="auto">
          <a:xfrm flipV="1">
            <a:off x="2057400" y="3200400"/>
            <a:ext cx="0" cy="6096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15" name="Straight Arrow Connector 14"/>
          <p:cNvCxnSpPr/>
          <p:nvPr/>
        </p:nvCxnSpPr>
        <p:spPr bwMode="auto">
          <a:xfrm>
            <a:off x="1143000" y="5029200"/>
            <a:ext cx="1447800"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1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pic>
        <p:nvPicPr>
          <p:cNvPr id="16" name="Picture 15"/>
          <p:cNvPicPr/>
          <p:nvPr/>
        </p:nvPicPr>
        <p:blipFill>
          <a:blip r:embed="rId4">
            <a:extLst>
              <a:ext uri="{28A0092B-C50C-407E-A947-70E740481C1C}">
                <a14:useLocalDpi xmlns:a14="http://schemas.microsoft.com/office/drawing/2010/main" xmlns="" val="0"/>
              </a:ext>
            </a:extLst>
          </a:blip>
          <a:stretch>
            <a:fillRect/>
          </a:stretch>
        </p:blipFill>
        <p:spPr>
          <a:xfrm>
            <a:off x="2928938" y="3268289"/>
            <a:ext cx="5943600" cy="2832847"/>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44</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After Submission</a:t>
            </a:r>
            <a:endParaRPr lang="en-US" sz="3400" kern="1400" spc="100" dirty="0">
              <a:solidFill>
                <a:schemeClr val="bg1"/>
              </a:solidFill>
              <a:latin typeface="+mj-lt"/>
              <a:cs typeface=""/>
            </a:endParaRP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pic>
        <p:nvPicPr>
          <p:cNvPr id="9" name="Picture 8"/>
          <p:cNvPicPr/>
          <p:nvPr/>
        </p:nvPicPr>
        <p:blipFill>
          <a:blip r:embed="rId3"/>
          <a:stretch>
            <a:fillRect/>
          </a:stretch>
        </p:blipFill>
        <p:spPr>
          <a:xfrm>
            <a:off x="486834" y="881578"/>
            <a:ext cx="4194854" cy="1099622"/>
          </a:xfrm>
          <a:prstGeom prst="rect">
            <a:avLst/>
          </a:prstGeom>
        </p:spPr>
      </p:pic>
      <p:pic>
        <p:nvPicPr>
          <p:cNvPr id="12" name="Picture 11"/>
          <p:cNvPicPr/>
          <p:nvPr/>
        </p:nvPicPr>
        <p:blipFill>
          <a:blip r:embed="rId4"/>
          <a:stretch>
            <a:fillRect/>
          </a:stretch>
        </p:blipFill>
        <p:spPr>
          <a:xfrm>
            <a:off x="685800" y="1981200"/>
            <a:ext cx="3768587" cy="2667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45</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Resources</a:t>
            </a:r>
            <a:endParaRPr lang="en-US" sz="3400" kern="1400" spc="100" dirty="0">
              <a:solidFill>
                <a:schemeClr val="bg1"/>
              </a:solidFill>
              <a:latin typeface="+mj-lt"/>
              <a:cs typeface=""/>
            </a:endParaRPr>
          </a:p>
        </p:txBody>
      </p:sp>
      <p:sp>
        <p:nvSpPr>
          <p:cNvPr id="12" name="Rectangle 11"/>
          <p:cNvSpPr/>
          <p:nvPr/>
        </p:nvSpPr>
        <p:spPr>
          <a:xfrm>
            <a:off x="486835" y="838201"/>
            <a:ext cx="8339113" cy="4970591"/>
          </a:xfrm>
          <a:prstGeom prst="rect">
            <a:avLst/>
          </a:prstGeom>
        </p:spPr>
        <p:txBody>
          <a:bodyPr wrap="square" lIns="0" tIns="0" rIns="0" bIns="0">
            <a:spAutoFit/>
          </a:bodyPr>
          <a:lstStyle/>
          <a:p>
            <a:r>
              <a:rPr lang="en-US" sz="1900" dirty="0" smtClean="0">
                <a:solidFill>
                  <a:schemeClr val="bg1"/>
                </a:solidFill>
              </a:rPr>
              <a:t>UC Admissions Home Page</a:t>
            </a:r>
          </a:p>
          <a:p>
            <a:r>
              <a:rPr lang="en-US" sz="1900" dirty="0" smtClean="0">
                <a:hlinkClick r:id="rId3"/>
              </a:rPr>
              <a:t>admission.universityofcalifornia.edu/</a:t>
            </a:r>
            <a:endParaRPr lang="en-US" sz="1900" dirty="0" smtClean="0"/>
          </a:p>
          <a:p>
            <a:endParaRPr lang="en-US" sz="1900" dirty="0" smtClean="0"/>
          </a:p>
          <a:p>
            <a:r>
              <a:rPr lang="en-US" sz="1900" dirty="0" smtClean="0">
                <a:solidFill>
                  <a:schemeClr val="bg1"/>
                </a:solidFill>
              </a:rPr>
              <a:t>How to Apply</a:t>
            </a:r>
          </a:p>
          <a:p>
            <a:r>
              <a:rPr lang="en-US" sz="1900" dirty="0" smtClean="0">
                <a:hlinkClick r:id="rId4"/>
              </a:rPr>
              <a:t>admission.universityofcalifornia.edu/how-to-apply/index.html</a:t>
            </a:r>
            <a:endParaRPr lang="en-US" sz="1900" dirty="0" smtClean="0"/>
          </a:p>
          <a:p>
            <a:endParaRPr lang="en-US" sz="1900" dirty="0" smtClean="0"/>
          </a:p>
          <a:p>
            <a:r>
              <a:rPr lang="en-US" sz="1900" dirty="0" smtClean="0">
                <a:solidFill>
                  <a:schemeClr val="bg1"/>
                </a:solidFill>
              </a:rPr>
              <a:t>Online Application</a:t>
            </a:r>
          </a:p>
          <a:p>
            <a:r>
              <a:rPr lang="en-US" sz="1900" dirty="0" smtClean="0">
                <a:hlinkClick r:id="rId5"/>
              </a:rPr>
              <a:t>admissions.universityofcalifornia.edu/applicant/login.htm</a:t>
            </a:r>
            <a:endParaRPr lang="en-US" sz="1900" dirty="0" smtClean="0"/>
          </a:p>
          <a:p>
            <a:endParaRPr lang="en-US" sz="1900" dirty="0" smtClean="0"/>
          </a:p>
          <a:p>
            <a:r>
              <a:rPr lang="en-US" sz="1900" dirty="0" smtClean="0">
                <a:solidFill>
                  <a:schemeClr val="bg1"/>
                </a:solidFill>
              </a:rPr>
              <a:t>Help Desk</a:t>
            </a:r>
          </a:p>
          <a:p>
            <a:r>
              <a:rPr lang="en-US" sz="1900" dirty="0" smtClean="0">
                <a:solidFill>
                  <a:srgbClr val="4D4D4D"/>
                </a:solidFill>
              </a:rPr>
              <a:t>ucinfo@applyucsupport.net</a:t>
            </a:r>
          </a:p>
          <a:p>
            <a:r>
              <a:rPr lang="en-US" sz="1900" dirty="0" smtClean="0">
                <a:solidFill>
                  <a:schemeClr val="bg1"/>
                </a:solidFill>
              </a:rPr>
              <a:t>1-800-207-1710 (U.S. only)</a:t>
            </a:r>
          </a:p>
          <a:p>
            <a:r>
              <a:rPr lang="en-US" sz="1900" dirty="0" smtClean="0">
                <a:solidFill>
                  <a:schemeClr val="bg1"/>
                </a:solidFill>
              </a:rPr>
              <a:t>1-310-513-2715 (outside U.S.)</a:t>
            </a:r>
          </a:p>
          <a:p>
            <a:endParaRPr lang="en-US" sz="1900" dirty="0" smtClean="0"/>
          </a:p>
          <a:p>
            <a:r>
              <a:rPr lang="en-US" sz="1900" dirty="0" smtClean="0">
                <a:solidFill>
                  <a:schemeClr val="bg1"/>
                </a:solidFill>
              </a:rPr>
              <a:t>UC Application Center</a:t>
            </a:r>
          </a:p>
          <a:p>
            <a:r>
              <a:rPr lang="en-US" sz="1900" dirty="0" smtClean="0">
                <a:solidFill>
                  <a:schemeClr val="bg1"/>
                </a:solidFill>
              </a:rPr>
              <a:t>P. O. Box 1432</a:t>
            </a:r>
          </a:p>
          <a:p>
            <a:r>
              <a:rPr lang="en-US" sz="1900" dirty="0" smtClean="0">
                <a:solidFill>
                  <a:schemeClr val="bg1"/>
                </a:solidFill>
              </a:rPr>
              <a:t>Bakersfield, CA 93302</a:t>
            </a: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rgbClr val="FFFFFF"/>
                </a:solidFill>
                <a:latin typeface="+mj-lt"/>
                <a:cs typeface="Arial"/>
              </a:rPr>
              <a:t>Submitting the Application</a:t>
            </a:r>
            <a:endParaRPr lang="en-US" sz="3400" kern="1400" spc="100" dirty="0">
              <a:solidFill>
                <a:srgbClr val="FFFFFF"/>
              </a:solidFill>
              <a:latin typeface="+mj-lt"/>
              <a:cs typeface=""/>
            </a:endParaRPr>
          </a:p>
        </p:txBody>
      </p:sp>
      <p:pic>
        <p:nvPicPr>
          <p:cNvPr id="10" name="Picture 9"/>
          <p:cNvPicPr>
            <a:picLocks noChangeAspect="1"/>
          </p:cNvPicPr>
          <p:nvPr/>
        </p:nvPicPr>
        <p:blipFill>
          <a:blip r:embed="rId3" cstate="screen"/>
          <a:stretch>
            <a:fillRect/>
          </a:stretch>
        </p:blipFill>
        <p:spPr>
          <a:xfrm>
            <a:off x="482600" y="5715000"/>
            <a:ext cx="1498600" cy="742550"/>
          </a:xfrm>
          <a:prstGeom prst="rect">
            <a:avLst/>
          </a:prstGeom>
        </p:spPr>
      </p:pic>
      <p:pic>
        <p:nvPicPr>
          <p:cNvPr id="5" name="Picture 4" descr="UC_Berkeley_processed_color_corrected-076.jpg"/>
          <p:cNvPicPr>
            <a:picLocks noChangeAspect="1"/>
          </p:cNvPicPr>
          <p:nvPr/>
        </p:nvPicPr>
        <p:blipFill>
          <a:blip r:embed="rId4" cstate="screen"/>
          <a:srcRect/>
          <a:stretch>
            <a:fillRect/>
          </a:stretch>
        </p:blipFill>
        <p:spPr>
          <a:xfrm>
            <a:off x="0" y="0"/>
            <a:ext cx="9144000" cy="6858000"/>
          </a:xfrm>
          <a:prstGeom prst="rect">
            <a:avLst/>
          </a:prstGeom>
        </p:spPr>
      </p:pic>
      <p:pic>
        <p:nvPicPr>
          <p:cNvPr id="7" name="Picture 6"/>
          <p:cNvPicPr>
            <a:picLocks noChangeAspect="1"/>
          </p:cNvPicPr>
          <p:nvPr/>
        </p:nvPicPr>
        <p:blipFill>
          <a:blip r:embed="rId3" cstate="screen"/>
          <a:stretch>
            <a:fillRect/>
          </a:stretch>
        </p:blipFill>
        <p:spPr>
          <a:xfrm>
            <a:off x="635000" y="5867400"/>
            <a:ext cx="1498600" cy="7425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5</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Student Preparation</a:t>
            </a:r>
            <a:endParaRPr lang="en-US" sz="3400" kern="1400" spc="100" dirty="0">
              <a:solidFill>
                <a:schemeClr val="bg1"/>
              </a:solidFill>
              <a:latin typeface="+mj-lt"/>
              <a:cs typeface=""/>
            </a:endParaRPr>
          </a:p>
        </p:txBody>
      </p:sp>
      <p:sp>
        <p:nvSpPr>
          <p:cNvPr id="9" name="Rectangle 8"/>
          <p:cNvSpPr/>
          <p:nvPr/>
        </p:nvSpPr>
        <p:spPr>
          <a:xfrm>
            <a:off x="486836" y="2194560"/>
            <a:ext cx="6447364" cy="3547125"/>
          </a:xfrm>
          <a:prstGeom prst="rect">
            <a:avLst/>
          </a:prstGeom>
        </p:spPr>
        <p:txBody>
          <a:bodyPr wrap="square" lIns="0" tIns="0" rIns="0" bIns="0">
            <a:spAutoFit/>
          </a:bodyPr>
          <a:lstStyle/>
          <a:p>
            <a:pPr>
              <a:spcBef>
                <a:spcPts val="1500"/>
              </a:spcBef>
            </a:pPr>
            <a:r>
              <a:rPr lang="en-US" sz="2800" dirty="0" smtClean="0">
                <a:solidFill>
                  <a:schemeClr val="bg1"/>
                </a:solidFill>
              </a:rPr>
              <a:t>Research Campuses Early</a:t>
            </a:r>
            <a:endParaRPr lang="en-US" sz="2800" dirty="0" smtClean="0"/>
          </a:p>
          <a:p>
            <a:pPr>
              <a:spcBef>
                <a:spcPts val="1500"/>
              </a:spcBef>
            </a:pPr>
            <a:r>
              <a:rPr lang="en-US" sz="2800" dirty="0" smtClean="0">
                <a:solidFill>
                  <a:schemeClr val="bg1"/>
                </a:solidFill>
              </a:rPr>
              <a:t>Gather Materials</a:t>
            </a:r>
          </a:p>
          <a:p>
            <a:pPr>
              <a:spcBef>
                <a:spcPts val="1500"/>
              </a:spcBef>
            </a:pPr>
            <a:r>
              <a:rPr lang="en-US" sz="2800" dirty="0" smtClean="0">
                <a:solidFill>
                  <a:schemeClr val="bg1"/>
                </a:solidFill>
              </a:rPr>
              <a:t>Brainstorm</a:t>
            </a:r>
            <a:endParaRPr lang="en-US" sz="2800" dirty="0" smtClean="0"/>
          </a:p>
          <a:p>
            <a:pPr>
              <a:spcBef>
                <a:spcPts val="1500"/>
              </a:spcBef>
            </a:pPr>
            <a:r>
              <a:rPr lang="en-US" sz="2800" dirty="0" smtClean="0">
                <a:solidFill>
                  <a:schemeClr val="bg1"/>
                </a:solidFill>
              </a:rPr>
              <a:t>Apply Broadly</a:t>
            </a:r>
          </a:p>
          <a:p>
            <a:pPr>
              <a:spcBef>
                <a:spcPts val="1500"/>
              </a:spcBef>
            </a:pPr>
            <a:r>
              <a:rPr lang="en-US" sz="2800" dirty="0" smtClean="0">
                <a:solidFill>
                  <a:schemeClr val="bg1"/>
                </a:solidFill>
              </a:rPr>
              <a:t>Ask for Advice and Feedback</a:t>
            </a:r>
          </a:p>
          <a:p>
            <a:pPr>
              <a:spcBef>
                <a:spcPts val="1500"/>
              </a:spcBef>
            </a:pPr>
            <a:r>
              <a:rPr lang="en-US" sz="2800" dirty="0" smtClean="0">
                <a:solidFill>
                  <a:schemeClr val="bg1"/>
                </a:solidFill>
              </a:rPr>
              <a:t>Email Communication is Critical</a:t>
            </a:r>
            <a:endParaRPr lang="en-US" sz="2800" dirty="0" smtClean="0"/>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86835" y="358358"/>
            <a:ext cx="6400800" cy="1046440"/>
          </a:xfrm>
          <a:prstGeom prst="rect">
            <a:avLst/>
          </a:prstGeom>
          <a:noFill/>
        </p:spPr>
        <p:txBody>
          <a:bodyPr wrap="square" lIns="0" tIns="0" rIns="0" bIns="0" rtlCol="0">
            <a:spAutoFit/>
          </a:bodyPr>
          <a:lstStyle/>
          <a:p>
            <a:r>
              <a:rPr lang="en-US" sz="3400" kern="1400" spc="100" dirty="0" smtClean="0">
                <a:solidFill>
                  <a:schemeClr val="bg1"/>
                </a:solidFill>
                <a:latin typeface="+mj-lt"/>
                <a:cs typeface="Arial"/>
              </a:rPr>
              <a:t>How Applications are Reviewed</a:t>
            </a:r>
            <a:endParaRPr lang="en-US" sz="3400" kern="1400" spc="100" dirty="0">
              <a:solidFill>
                <a:schemeClr val="bg1"/>
              </a:solidFill>
              <a:latin typeface="+mj-lt"/>
              <a:cs typeface=""/>
            </a:endParaRPr>
          </a:p>
        </p:txBody>
      </p:sp>
      <p:pic>
        <p:nvPicPr>
          <p:cNvPr id="8" name="Picture 7"/>
          <p:cNvPicPr>
            <a:picLocks noChangeAspect="1"/>
          </p:cNvPicPr>
          <p:nvPr/>
        </p:nvPicPr>
        <p:blipFill>
          <a:blip r:embed="rId4"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7</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Requirements vs. Selection</a:t>
            </a:r>
            <a:endParaRPr lang="en-US" sz="3400" kern="1400" spc="100" dirty="0">
              <a:solidFill>
                <a:schemeClr val="bg1"/>
              </a:solidFill>
              <a:latin typeface="+mj-lt"/>
              <a:cs typeface=""/>
            </a:endParaRPr>
          </a:p>
        </p:txBody>
      </p:sp>
      <p:sp>
        <p:nvSpPr>
          <p:cNvPr id="9" name="Rectangle 8"/>
          <p:cNvSpPr/>
          <p:nvPr/>
        </p:nvSpPr>
        <p:spPr>
          <a:xfrm>
            <a:off x="486835" y="2194560"/>
            <a:ext cx="7503845" cy="2346796"/>
          </a:xfrm>
          <a:prstGeom prst="rect">
            <a:avLst/>
          </a:prstGeom>
        </p:spPr>
        <p:txBody>
          <a:bodyPr wrap="square" lIns="0" tIns="0" rIns="0" bIns="0">
            <a:spAutoFit/>
          </a:bodyPr>
          <a:lstStyle/>
          <a:p>
            <a:pPr>
              <a:spcBef>
                <a:spcPts val="1500"/>
              </a:spcBef>
            </a:pPr>
            <a:r>
              <a:rPr lang="en-US" sz="2800" dirty="0" smtClean="0">
                <a:solidFill>
                  <a:schemeClr val="bg1"/>
                </a:solidFill>
              </a:rPr>
              <a:t>Every UC Campus</a:t>
            </a:r>
          </a:p>
          <a:p>
            <a:pPr marL="0" lvl="1">
              <a:spcBef>
                <a:spcPts val="1500"/>
              </a:spcBef>
            </a:pPr>
            <a:r>
              <a:rPr lang="en-US" sz="2800" dirty="0" smtClean="0">
                <a:solidFill>
                  <a:srgbClr val="666666"/>
                </a:solidFill>
              </a:rPr>
              <a:t>•	Receives the same application from you </a:t>
            </a:r>
            <a:br>
              <a:rPr lang="en-US" sz="2800" dirty="0" smtClean="0">
                <a:solidFill>
                  <a:srgbClr val="666666"/>
                </a:solidFill>
              </a:rPr>
            </a:br>
            <a:r>
              <a:rPr lang="en-US" sz="2800" dirty="0" smtClean="0">
                <a:solidFill>
                  <a:srgbClr val="666666"/>
                </a:solidFill>
              </a:rPr>
              <a:t>•	Reviews for minimum requirements</a:t>
            </a:r>
            <a:br>
              <a:rPr lang="en-US" sz="2800" dirty="0" smtClean="0">
                <a:solidFill>
                  <a:srgbClr val="666666"/>
                </a:solidFill>
              </a:rPr>
            </a:br>
            <a:r>
              <a:rPr lang="en-US" sz="2800" dirty="0" smtClean="0">
                <a:solidFill>
                  <a:srgbClr val="666666"/>
                </a:solidFill>
              </a:rPr>
              <a:t> •	Reviews for admission individually using 	content of the application</a:t>
            </a: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86835" y="2216150"/>
            <a:ext cx="8339113" cy="4185761"/>
          </a:xfrm>
          <a:prstGeom prst="rect">
            <a:avLst/>
          </a:prstGeom>
        </p:spPr>
        <p:txBody>
          <a:bodyPr wrap="square" lIns="0" tIns="0" rIns="0" bIns="0">
            <a:spAutoFit/>
          </a:bodyPr>
          <a:lstStyle/>
          <a:p>
            <a:pPr>
              <a:spcBef>
                <a:spcPts val="1200"/>
              </a:spcBef>
            </a:pPr>
            <a:r>
              <a:rPr lang="en-US" sz="2800" dirty="0" smtClean="0">
                <a:solidFill>
                  <a:schemeClr val="bg1"/>
                </a:solidFill>
              </a:rPr>
              <a:t>Campuses Look For</a:t>
            </a:r>
            <a:br>
              <a:rPr lang="en-US" sz="2800" dirty="0" smtClean="0">
                <a:solidFill>
                  <a:schemeClr val="bg1"/>
                </a:solidFill>
              </a:rPr>
            </a:br>
            <a:r>
              <a:rPr lang="en-US" sz="2800" dirty="0" smtClean="0">
                <a:solidFill>
                  <a:srgbClr val="666666"/>
                </a:solidFill>
              </a:rPr>
              <a:t>•	Strong grades, test scores &amp; course preparation</a:t>
            </a:r>
            <a:br>
              <a:rPr lang="en-US" sz="2800" dirty="0" smtClean="0">
                <a:solidFill>
                  <a:srgbClr val="666666"/>
                </a:solidFill>
              </a:rPr>
            </a:br>
            <a:r>
              <a:rPr lang="en-US" sz="2800" dirty="0" smtClean="0">
                <a:solidFill>
                  <a:srgbClr val="666666"/>
                </a:solidFill>
              </a:rPr>
              <a:t>•	An inclusive educational experience</a:t>
            </a:r>
          </a:p>
          <a:p>
            <a:pPr>
              <a:spcBef>
                <a:spcPts val="1200"/>
              </a:spcBef>
            </a:pPr>
            <a:r>
              <a:rPr lang="en-US" sz="2800" dirty="0" smtClean="0">
                <a:solidFill>
                  <a:schemeClr val="bg1"/>
                </a:solidFill>
              </a:rPr>
              <a:t>Assess Student Within Context</a:t>
            </a:r>
            <a:r>
              <a:rPr lang="en-US" sz="2800" dirty="0" smtClean="0"/>
              <a:t/>
            </a:r>
            <a:br>
              <a:rPr lang="en-US" sz="2800" dirty="0" smtClean="0"/>
            </a:br>
            <a:r>
              <a:rPr lang="en-US" sz="2800" dirty="0" smtClean="0">
                <a:solidFill>
                  <a:srgbClr val="666666"/>
                </a:solidFill>
              </a:rPr>
              <a:t> •	Educational environment</a:t>
            </a:r>
            <a:br>
              <a:rPr lang="en-US" sz="2800" dirty="0" smtClean="0">
                <a:solidFill>
                  <a:srgbClr val="666666"/>
                </a:solidFill>
              </a:rPr>
            </a:br>
            <a:r>
              <a:rPr lang="en-US" sz="2800" dirty="0" smtClean="0">
                <a:solidFill>
                  <a:srgbClr val="666666"/>
                </a:solidFill>
              </a:rPr>
              <a:t>•	Available resources and opportunities </a:t>
            </a:r>
          </a:p>
          <a:p>
            <a:pPr>
              <a:spcBef>
                <a:spcPts val="1200"/>
              </a:spcBef>
            </a:pPr>
            <a:r>
              <a:rPr lang="en-US" sz="2800" dirty="0" smtClean="0">
                <a:solidFill>
                  <a:schemeClr val="bg1"/>
                </a:solidFill>
              </a:rPr>
              <a:t>The Full Application</a:t>
            </a:r>
            <a:br>
              <a:rPr lang="en-US" sz="2800" dirty="0" smtClean="0">
                <a:solidFill>
                  <a:schemeClr val="bg1"/>
                </a:solidFill>
              </a:rPr>
            </a:br>
            <a:r>
              <a:rPr lang="en-US" sz="2800" dirty="0" smtClean="0">
                <a:solidFill>
                  <a:srgbClr val="666666"/>
                </a:solidFill>
              </a:rPr>
              <a:t>Not just the personal statement</a:t>
            </a:r>
          </a:p>
          <a:p>
            <a:endParaRPr lang="en-US" sz="2800" dirty="0" smtClean="0">
              <a:solidFill>
                <a:srgbClr val="666666"/>
              </a:solidFill>
            </a:endParaRPr>
          </a:p>
        </p:txBody>
      </p:sp>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8</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Comprehensive Review</a:t>
            </a:r>
            <a:endParaRPr lang="en-US" sz="3400" kern="1400" spc="100" dirty="0">
              <a:solidFill>
                <a:schemeClr val="bg1"/>
              </a:solidFill>
              <a:latin typeface="+mj-lt"/>
              <a:cs typeface=""/>
            </a:endParaRP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r>
              <a:rPr lang="en-US" sz="700" dirty="0" smtClean="0">
                <a:solidFill>
                  <a:srgbClr val="666666"/>
                </a:solidFill>
              </a:rPr>
              <a:t>9</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r>
              <a:rPr lang="en-US" sz="3400" kern="1400" spc="100" dirty="0" smtClean="0">
                <a:solidFill>
                  <a:schemeClr val="bg1"/>
                </a:solidFill>
                <a:latin typeface="+mj-lt"/>
                <a:cs typeface=""/>
              </a:rPr>
              <a:t>Comprehensive Review</a:t>
            </a:r>
            <a:endParaRPr lang="en-US" sz="3400" kern="1400" spc="100" dirty="0">
              <a:solidFill>
                <a:schemeClr val="bg1"/>
              </a:solidFill>
              <a:latin typeface="+mj-lt"/>
              <a:cs typeface=""/>
            </a:endParaRPr>
          </a:p>
        </p:txBody>
      </p:sp>
      <p:sp>
        <p:nvSpPr>
          <p:cNvPr id="14" name="Content Placeholder 11"/>
          <p:cNvSpPr>
            <a:spLocks noGrp="1"/>
          </p:cNvSpPr>
          <p:nvPr>
            <p:ph sz="half" idx="1"/>
          </p:nvPr>
        </p:nvSpPr>
        <p:spPr>
          <a:xfrm>
            <a:off x="457200" y="1073150"/>
            <a:ext cx="4038600" cy="5317602"/>
          </a:xfrm>
        </p:spPr>
        <p:txBody>
          <a:bodyPr>
            <a:normAutofit fontScale="85000" lnSpcReduction="20000"/>
          </a:bodyPr>
          <a:lstStyle/>
          <a:p>
            <a:r>
              <a:rPr lang="en-US" dirty="0" smtClean="0">
                <a:solidFill>
                  <a:srgbClr val="666666"/>
                </a:solidFill>
              </a:rPr>
              <a:t>Grade-Point Average</a:t>
            </a:r>
          </a:p>
          <a:p>
            <a:r>
              <a:rPr lang="en-US" dirty="0" smtClean="0">
                <a:solidFill>
                  <a:srgbClr val="666666"/>
                </a:solidFill>
              </a:rPr>
              <a:t>Test Scores</a:t>
            </a:r>
          </a:p>
          <a:p>
            <a:r>
              <a:rPr lang="en-US" dirty="0" smtClean="0">
                <a:solidFill>
                  <a:srgbClr val="666666"/>
                </a:solidFill>
              </a:rPr>
              <a:t>Courses Completed/Planned</a:t>
            </a:r>
          </a:p>
          <a:p>
            <a:r>
              <a:rPr lang="en-US" dirty="0" smtClean="0">
                <a:solidFill>
                  <a:srgbClr val="666666"/>
                </a:solidFill>
              </a:rPr>
              <a:t>Honors Courses</a:t>
            </a:r>
          </a:p>
          <a:p>
            <a:r>
              <a:rPr lang="en-US" dirty="0" smtClean="0">
                <a:solidFill>
                  <a:srgbClr val="666666"/>
                </a:solidFill>
              </a:rPr>
              <a:t>Top 9% Local Context (ELC)</a:t>
            </a:r>
          </a:p>
          <a:p>
            <a:r>
              <a:rPr lang="en-US" dirty="0" smtClean="0">
                <a:solidFill>
                  <a:srgbClr val="666666"/>
                </a:solidFill>
              </a:rPr>
              <a:t>Quality of Senior-Year Program of Study</a:t>
            </a:r>
          </a:p>
          <a:p>
            <a:r>
              <a:rPr lang="en-US" dirty="0" smtClean="0">
                <a:solidFill>
                  <a:srgbClr val="666666"/>
                </a:solidFill>
              </a:rPr>
              <a:t>Academic Opportunities in California High Schools</a:t>
            </a:r>
          </a:p>
          <a:p>
            <a:r>
              <a:rPr lang="en-US" dirty="0" smtClean="0">
                <a:solidFill>
                  <a:srgbClr val="666666"/>
                </a:solidFill>
              </a:rPr>
              <a:t>Performance in Academic Subject Areas</a:t>
            </a:r>
          </a:p>
          <a:p>
            <a:r>
              <a:rPr lang="en-US" dirty="0" smtClean="0">
                <a:solidFill>
                  <a:srgbClr val="666666"/>
                </a:solidFill>
              </a:rPr>
              <a:t>Achievements in Special Projects </a:t>
            </a:r>
          </a:p>
        </p:txBody>
      </p:sp>
      <p:sp>
        <p:nvSpPr>
          <p:cNvPr id="15" name="Content Placeholder 11"/>
          <p:cNvSpPr>
            <a:spLocks noGrp="1"/>
          </p:cNvSpPr>
          <p:nvPr>
            <p:ph sz="half" idx="1"/>
          </p:nvPr>
        </p:nvSpPr>
        <p:spPr>
          <a:xfrm>
            <a:off x="4458118" y="1066800"/>
            <a:ext cx="4038600" cy="5317602"/>
          </a:xfrm>
        </p:spPr>
        <p:txBody>
          <a:bodyPr>
            <a:normAutofit/>
          </a:bodyPr>
          <a:lstStyle/>
          <a:p>
            <a:r>
              <a:rPr lang="en-US" sz="2400" dirty="0" smtClean="0">
                <a:solidFill>
                  <a:srgbClr val="666666"/>
                </a:solidFill>
              </a:rPr>
              <a:t>Improvement in Academic Performance</a:t>
            </a:r>
          </a:p>
          <a:p>
            <a:r>
              <a:rPr lang="en-US" sz="2400" dirty="0" smtClean="0">
                <a:solidFill>
                  <a:srgbClr val="666666"/>
                </a:solidFill>
              </a:rPr>
              <a:t>Special Talents, Achievements, and Awards</a:t>
            </a:r>
          </a:p>
          <a:p>
            <a:r>
              <a:rPr lang="en-US" sz="2400" dirty="0" smtClean="0">
                <a:solidFill>
                  <a:srgbClr val="666666"/>
                </a:solidFill>
              </a:rPr>
              <a:t>Participation in Educational Preparation Programs</a:t>
            </a:r>
          </a:p>
          <a:p>
            <a:r>
              <a:rPr lang="en-US" sz="2400" dirty="0" smtClean="0">
                <a:solidFill>
                  <a:srgbClr val="666666"/>
                </a:solidFill>
              </a:rPr>
              <a:t>Academic Accomplishment Within Life Experiences</a:t>
            </a:r>
          </a:p>
          <a:p>
            <a:r>
              <a:rPr lang="en-US" sz="2400" dirty="0" smtClean="0">
                <a:solidFill>
                  <a:srgbClr val="666666"/>
                </a:solidFill>
              </a:rPr>
              <a:t>Geographic Location</a:t>
            </a:r>
          </a:p>
        </p:txBody>
      </p:sp>
      <p:sp>
        <p:nvSpPr>
          <p:cNvPr id="8" name="TextBox 5"/>
          <p:cNvSpPr txBox="1">
            <a:spLocks noChangeArrowheads="1"/>
          </p:cNvSpPr>
          <p:nvPr/>
        </p:nvSpPr>
        <p:spPr bwMode="auto">
          <a:xfrm>
            <a:off x="7543800" y="6497638"/>
            <a:ext cx="893763" cy="200055"/>
          </a:xfrm>
          <a:prstGeom prst="rect">
            <a:avLst/>
          </a:prstGeom>
          <a:noFill/>
          <a:ln w="9525">
            <a:noFill/>
            <a:miter lim="800000"/>
            <a:headEnd/>
            <a:tailEnd/>
          </a:ln>
        </p:spPr>
        <p:txBody>
          <a:bodyPr wrap="square">
            <a:prstTxWarp prst="textNoShape">
              <a:avLst/>
            </a:prstTxWarp>
            <a:spAutoFit/>
          </a:bodyPr>
          <a:lstStyle/>
          <a:p>
            <a:pPr algn="r"/>
            <a:r>
              <a:rPr lang="en-US" sz="700" dirty="0">
                <a:solidFill>
                  <a:srgbClr val="666666"/>
                </a:solidFill>
              </a:rPr>
              <a:t>August 2015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6956</TotalTime>
  <Words>8549</Words>
  <Application>Microsoft Office PowerPoint</Application>
  <PresentationFormat>On-screen Show (4:3)</PresentationFormat>
  <Paragraphs>761</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Craig</dc:creator>
  <cp:lastModifiedBy>CUSD</cp:lastModifiedBy>
  <cp:revision>924</cp:revision>
  <cp:lastPrinted>2010-11-23T18:22:17Z</cp:lastPrinted>
  <dcterms:created xsi:type="dcterms:W3CDTF">2010-12-22T18:33:05Z</dcterms:created>
  <dcterms:modified xsi:type="dcterms:W3CDTF">2015-10-08T17:55:58Z</dcterms:modified>
</cp:coreProperties>
</file>