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90" r:id="rId1"/>
  </p:sldMasterIdLst>
  <p:notesMasterIdLst>
    <p:notesMasterId r:id="rId27"/>
  </p:notesMasterIdLst>
  <p:handoutMasterIdLst>
    <p:handoutMasterId r:id="rId28"/>
  </p:handoutMasterIdLst>
  <p:sldIdLst>
    <p:sldId id="263" r:id="rId2"/>
    <p:sldId id="286" r:id="rId3"/>
    <p:sldId id="275" r:id="rId4"/>
    <p:sldId id="291" r:id="rId5"/>
    <p:sldId id="293" r:id="rId6"/>
    <p:sldId id="294" r:id="rId7"/>
    <p:sldId id="265" r:id="rId8"/>
    <p:sldId id="258" r:id="rId9"/>
    <p:sldId id="281" r:id="rId10"/>
    <p:sldId id="282" r:id="rId11"/>
    <p:sldId id="292" r:id="rId12"/>
    <p:sldId id="276" r:id="rId13"/>
    <p:sldId id="285" r:id="rId14"/>
    <p:sldId id="259" r:id="rId15"/>
    <p:sldId id="295" r:id="rId16"/>
    <p:sldId id="261" r:id="rId17"/>
    <p:sldId id="271" r:id="rId18"/>
    <p:sldId id="266" r:id="rId19"/>
    <p:sldId id="269" r:id="rId20"/>
    <p:sldId id="267" r:id="rId21"/>
    <p:sldId id="288" r:id="rId22"/>
    <p:sldId id="290" r:id="rId23"/>
    <p:sldId id="287" r:id="rId24"/>
    <p:sldId id="283" r:id="rId25"/>
    <p:sldId id="296" r:id="rId26"/>
  </p:sldIdLst>
  <p:sldSz cx="9144000" cy="6858000" type="screen4x3"/>
  <p:notesSz cx="7077075" cy="9393238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4FB57"/>
    <a:srgbClr val="CAEB05"/>
    <a:srgbClr val="EFEA06"/>
    <a:srgbClr val="FFCC00"/>
    <a:srgbClr val="CC6600"/>
    <a:srgbClr val="99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71" autoAdjust="0"/>
  </p:normalViewPr>
  <p:slideViewPr>
    <p:cSldViewPr>
      <p:cViewPr varScale="1">
        <p:scale>
          <a:sx n="63" d="100"/>
          <a:sy n="63" d="100"/>
        </p:scale>
        <p:origin x="-10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5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Meeting-Dec08\Post-sec-data-080108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Percentage of Students Graduating from </a:t>
            </a:r>
            <a:r>
              <a:rPr lang="en-US" sz="1800" dirty="0" smtClean="0"/>
              <a:t>a  </a:t>
            </a:r>
            <a:r>
              <a:rPr lang="en-US" sz="1800" dirty="0"/>
              <a:t>4-Year </a:t>
            </a:r>
            <a:r>
              <a:rPr lang="en-US" sz="1800" dirty="0" smtClean="0"/>
              <a:t>University* Within 6 Years</a:t>
            </a:r>
            <a:endParaRPr lang="en-US" sz="1800" dirty="0"/>
          </a:p>
        </c:rich>
      </c:tx>
      <c:layout>
        <c:manualLayout>
          <c:xMode val="edge"/>
          <c:yMode val="edge"/>
          <c:x val="0.11925124946687185"/>
          <c:y val="3.42920990628524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Graduation Rate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Sheet2!$A$4:$A$8</c:f>
              <c:strCache>
                <c:ptCount val="5"/>
                <c:pt idx="0">
                  <c:v>US population 25+ years old</c:v>
                </c:pt>
                <c:pt idx="1">
                  <c:v>All Students (IB and non-IB)</c:v>
                </c:pt>
                <c:pt idx="2">
                  <c:v>IB Certificate Candidates</c:v>
                </c:pt>
                <c:pt idx="3">
                  <c:v>IB Diploma Candidates</c:v>
                </c:pt>
                <c:pt idx="4">
                  <c:v>IB Diploma Recipients</c:v>
                </c:pt>
              </c:strCache>
            </c:strRef>
          </c:cat>
          <c:val>
            <c:numRef>
              <c:f>Sheet2!$B$4:$B$8</c:f>
              <c:numCache>
                <c:formatCode>General</c:formatCode>
                <c:ptCount val="5"/>
                <c:pt idx="0">
                  <c:v>0.29000000000000031</c:v>
                </c:pt>
                <c:pt idx="1">
                  <c:v>0.57500000000000062</c:v>
                </c:pt>
                <c:pt idx="2">
                  <c:v>0.64000000000001245</c:v>
                </c:pt>
                <c:pt idx="3">
                  <c:v>0.75900000000001233</c:v>
                </c:pt>
                <c:pt idx="4">
                  <c:v>0.80100000000000005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7156608"/>
        <c:axId val="87950080"/>
      </c:barChart>
      <c:catAx>
        <c:axId val="87156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7950080"/>
        <c:crosses val="autoZero"/>
        <c:auto val="1"/>
        <c:lblAlgn val="ctr"/>
        <c:lblOffset val="100"/>
        <c:noMultiLvlLbl val="0"/>
      </c:catAx>
      <c:valAx>
        <c:axId val="87950080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8715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ffectLst/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Antony Mayrhofer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3" tIns="46612" rIns="93223" bIns="466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effectLst/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3256"/>
            <a:ext cx="3066733" cy="4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ffectLst/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AU"/>
              <a:t>IB Outline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923256"/>
            <a:ext cx="3066733" cy="4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23" tIns="46612" rIns="93223" bIns="46612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" pitchFamily="18" charset="0"/>
              </a:defRPr>
            </a:lvl1pPr>
          </a:lstStyle>
          <a:p>
            <a:fld id="{EECAC04E-18B6-412C-8532-CC3E4D3C0F5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4214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1" tIns="0" rIns="19421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i="1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1" tIns="0" rIns="19421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07/16/96</a:t>
            </a:r>
            <a:endParaRPr lang="en-US" sz="1200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90625" y="704850"/>
            <a:ext cx="4695825" cy="35210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62430"/>
            <a:ext cx="5189855" cy="422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0" tIns="46936" rIns="93870" bIns="469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3256"/>
            <a:ext cx="3066733" cy="4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1" tIns="0" rIns="19421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 i="1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*</a:t>
            </a:r>
            <a:endParaRPr 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923256"/>
            <a:ext cx="3066733" cy="4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21" tIns="0" rIns="19421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821B5E48-A87E-42D6-8CEB-97639F910591}" type="slidenum">
              <a:rPr lang="en-US" altLang="en-US"/>
              <a:pPr/>
              <a:t>‹#›</a:t>
            </a:fld>
            <a:r>
              <a:rPr lang="en-US" altLang="en-US"/>
              <a:t>##</a:t>
            </a:r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0110332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07/16/96</a:t>
            </a:r>
            <a:endParaRPr lang="en-US" sz="1200" i="0">
              <a:latin typeface="Arial" pitchFamily="34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*</a:t>
            </a:r>
            <a:endParaRPr lang="en-US" sz="1200" i="0">
              <a:latin typeface="Arial" pitchFamily="34" charset="0"/>
            </a:endParaRP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438" indent="-2913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528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1404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751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3635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9750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5866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1981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E3EA04A-C44A-4C7D-ACF9-0DAAF47ABC9F}" type="slidenum">
              <a:rPr lang="en-US" altLang="en-US" sz="1000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r>
              <a:rPr lang="en-US" altLang="en-US" sz="1000">
                <a:latin typeface="Arial" charset="0"/>
              </a:rPr>
              <a:t>##</a:t>
            </a:r>
            <a:endParaRPr lang="en-US" altLang="en-US" i="0">
              <a:latin typeface="Arial" charset="0"/>
            </a:endParaRPr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07/16/96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*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438" indent="-2913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528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1404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751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3635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9750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5866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1981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479CD76-887D-4EDD-833D-D909F19F5B2D}" type="slidenum">
              <a:rPr lang="en-US" altLang="en-US" sz="1000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r>
              <a:rPr lang="en-US" altLang="en-US" sz="1000">
                <a:latin typeface="Arial" charset="0"/>
              </a:rPr>
              <a:t>##</a:t>
            </a:r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07/16/96</a:t>
            </a:r>
            <a:endParaRPr lang="en-US" sz="1200" i="0">
              <a:latin typeface="Arial" pitchFamily="34" charset="0"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*</a:t>
            </a:r>
            <a:endParaRPr lang="en-US" sz="1200" i="0">
              <a:latin typeface="Arial" pitchFamily="34" charset="0"/>
            </a:endParaRP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438" indent="-2913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528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1404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751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3635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9750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5866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1981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A5EE969-A76C-4DAC-A63C-1DA28B41E81C}" type="slidenum">
              <a:rPr lang="en-US" altLang="en-US" sz="100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r>
              <a:rPr lang="en-US" altLang="en-US" sz="1000">
                <a:latin typeface="Arial" charset="0"/>
              </a:rPr>
              <a:t>##</a:t>
            </a:r>
            <a:endParaRPr lang="en-US" altLang="en-US" i="0">
              <a:latin typeface="Arial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07/16/96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*</a:t>
            </a:r>
            <a:endParaRPr lang="en-US" sz="1200">
              <a:latin typeface="Arial" pitchFamily="3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438" indent="-29132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528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1404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7519" indent="-23305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3635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9750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5866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1981" indent="-23305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1C2288B-932E-4755-866C-76B9968B16FE}" type="slidenum">
              <a:rPr lang="en-US" altLang="en-US" sz="1000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r>
              <a:rPr lang="en-US" altLang="en-US" sz="1000">
                <a:latin typeface="Arial" charset="0"/>
              </a:rPr>
              <a:t>##</a:t>
            </a:r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ACE03E25-F682-43FA-B9AE-58CD79231FA0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284001CB-49B1-40D7-BCD2-D8174E30C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2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538B-1C73-4813-B564-243B67BCF6E9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A02D4-1DEB-4436-8B4B-AA35BF815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936240"/>
      </p:ext>
    </p:extLst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9585-10B3-48BD-8AFA-73E9A7920742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055F-BBCC-4829-A8BD-16763D432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39351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BC38-6E2E-4C58-832F-F9FF58796B37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BEFFC-2E27-4D14-BBBE-E2B30CD1E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110110"/>
      </p:ext>
    </p:extLst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F817D18D-44CF-454A-A258-7784CF5FC3BA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99BEC5AC-8BDB-499F-8921-0F52B1E96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7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9E35-FCAB-449E-B644-7CA55BE47772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9A6B-2BA2-42A6-8CFD-95089E057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027351"/>
      </p:ext>
    </p:extLst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4004-18E2-4E5A-BABB-7958EF9E1E0C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9A7DF-1F71-4C82-B6FB-2EB183630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139178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D01E-A97E-4130-9F51-C16376AA9027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27E80-B0C7-481C-BDDF-4C9F501F2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353404"/>
      </p:ext>
    </p:extLst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394D9-4443-40DC-8BA5-81563972D486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ACF4-ECDE-4634-B979-8F894AAAF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80941"/>
      </p:ext>
    </p:extLst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38CA-7C61-4595-AB77-5FFEFE39F1A7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4EABB-DBB5-484C-8BFB-5F82D550E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762545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DC8F-15CD-41F9-88E7-F6798D40D6C3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65B3629-95C1-462C-A30F-CFFEA8CE7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127813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rgbClr val="045C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F58C3B-2792-4A93-8773-AA2E189AF1C0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solidFill>
                  <a:srgbClr val="045C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45C75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EB8C4A4C-85A8-4418-B27E-4E8556558E2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kumimoji="0" lang="en-US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kumimoji="0" lang="en-US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61" r:id="rId2"/>
    <p:sldLayoutId id="2147484170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71" r:id="rId9"/>
    <p:sldLayoutId id="2147484167" r:id="rId10"/>
    <p:sldLayoutId id="2147484168" r:id="rId11"/>
  </p:sldLayoutIdLst>
  <p:transition spd="med">
    <p:pull dir="lu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IMG_07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812800"/>
            <a:ext cx="6972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0"/>
            <a:ext cx="5638800" cy="1676400"/>
          </a:xfrm>
          <a:ln>
            <a:miter lim="800000"/>
            <a:headEnd/>
            <a:tailEnd/>
          </a:ln>
          <a:extLst/>
        </p:spPr>
        <p:txBody>
          <a:bodyPr lIns="92075" tIns="46038" rIns="92075" bIns="46038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800" i="1" dirty="0" smtClean="0">
                <a:solidFill>
                  <a:srgbClr val="E4FB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hancery" charset="0"/>
              </a:rPr>
              <a:t>Capistrano Valley High School</a:t>
            </a:r>
            <a:endParaRPr lang="en-US" sz="4800" dirty="0" smtClean="0">
              <a:solidFill>
                <a:srgbClr val="E4FB5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ple Chancery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1013" y="5516563"/>
            <a:ext cx="7392987" cy="833437"/>
          </a:xfrm>
        </p:spPr>
        <p:txBody>
          <a:bodyPr lIns="92075" tIns="46038" rIns="92075" bIns="46038">
            <a:normAutofit/>
          </a:bodyPr>
          <a:lstStyle/>
          <a:p>
            <a:pPr marR="0" eaLnBrk="1" hangingPunct="1">
              <a:lnSpc>
                <a:spcPct val="90000"/>
              </a:lnSpc>
              <a:defRPr/>
            </a:pPr>
            <a:r>
              <a:rPr lang="en-US" sz="5000" i="1" smtClean="0">
                <a:solidFill>
                  <a:srgbClr val="EFEA0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pple Chancery" charset="0"/>
              </a:rPr>
              <a:t>IB Program Overview</a:t>
            </a:r>
            <a:endParaRPr lang="en-AU" sz="3300" i="1" smtClean="0">
              <a:solidFill>
                <a:srgbClr val="EFEA0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pple Chancery" charset="0"/>
            </a:endParaRP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F60C19-9A7E-4273-BBA8-7A252471A5AA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3079" name="Picture 7" descr="http://www.sanjuanfutbolclub.com/uploads/7/5/6/9/7569763/7453656.jpg?2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76672"/>
            <a:ext cx="1498295" cy="1296144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</a:schemeClr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73574"/>
            <a:ext cx="3096344" cy="3096344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457200"/>
            <a:ext cx="7340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Sophomore Year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0386FE-71EC-461A-B585-BE27D10F129F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91791" y="1547019"/>
            <a:ext cx="3155952" cy="1090614"/>
            <a:chOff x="2246" y="403"/>
            <a:chExt cx="1988" cy="687"/>
          </a:xfrm>
        </p:grpSpPr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2246" y="566"/>
              <a:ext cx="198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English II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English II Hon ATMS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2246" y="40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20825" y="2392005"/>
            <a:ext cx="2387600" cy="1460500"/>
            <a:chOff x="374" y="883"/>
            <a:chExt cx="1504" cy="920"/>
          </a:xfrm>
        </p:grpSpPr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374" y="1046"/>
              <a:ext cx="150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Spanish-II or III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French-II or III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German-II</a:t>
              </a: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374" y="88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2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40152" y="2863492"/>
            <a:ext cx="2952328" cy="1460500"/>
            <a:chOff x="4070" y="883"/>
            <a:chExt cx="1704" cy="920"/>
          </a:xfrm>
        </p:grpSpPr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4070" y="1046"/>
              <a:ext cx="170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AP European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	History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AP World History</a:t>
              </a:r>
            </a:p>
          </p:txBody>
        </p:sp>
        <p:sp>
          <p:nvSpPr>
            <p:cNvPr id="156684" name="Rectangle 12"/>
            <p:cNvSpPr>
              <a:spLocks noChangeArrowheads="1"/>
            </p:cNvSpPr>
            <p:nvPr/>
          </p:nvSpPr>
          <p:spPr bwMode="auto">
            <a:xfrm>
              <a:off x="4070" y="88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3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170771" y="4720590"/>
            <a:ext cx="1608138" cy="1446213"/>
            <a:chOff x="4070" y="2659"/>
            <a:chExt cx="1013" cy="911"/>
          </a:xfrm>
        </p:grpSpPr>
        <p:sp>
          <p:nvSpPr>
            <p:cNvPr id="156686" name="Rectangle 14"/>
            <p:cNvSpPr>
              <a:spLocks noChangeArrowheads="1"/>
            </p:cNvSpPr>
            <p:nvPr/>
          </p:nvSpPr>
          <p:spPr bwMode="auto">
            <a:xfrm>
              <a:off x="4070" y="2822"/>
              <a:ext cx="101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Geometry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AlgIITrig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AP Stats</a:t>
              </a:r>
            </a:p>
          </p:txBody>
        </p:sp>
        <p:sp>
          <p:nvSpPr>
            <p:cNvPr id="156687" name="Rectangle 15"/>
            <p:cNvSpPr>
              <a:spLocks noChangeArrowheads="1"/>
            </p:cNvSpPr>
            <p:nvPr/>
          </p:nvSpPr>
          <p:spPr bwMode="auto">
            <a:xfrm>
              <a:off x="4070" y="2659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5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44537" y="4461827"/>
            <a:ext cx="3298823" cy="1460501"/>
            <a:chOff x="341" y="2659"/>
            <a:chExt cx="2078" cy="920"/>
          </a:xfrm>
        </p:grpSpPr>
        <p:sp>
          <p:nvSpPr>
            <p:cNvPr id="156689" name="Rectangle 17"/>
            <p:cNvSpPr>
              <a:spLocks noChangeArrowheads="1"/>
            </p:cNvSpPr>
            <p:nvPr/>
          </p:nvSpPr>
          <p:spPr bwMode="auto">
            <a:xfrm>
              <a:off x="341" y="2822"/>
              <a:ext cx="2078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Honors Chemistry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 Chemistry ATMS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Physics</a:t>
              </a:r>
            </a:p>
          </p:txBody>
        </p:sp>
        <p:sp>
          <p:nvSpPr>
            <p:cNvPr id="156690" name="Rectangle 18"/>
            <p:cNvSpPr>
              <a:spLocks noChangeArrowheads="1"/>
            </p:cNvSpPr>
            <p:nvPr/>
          </p:nvSpPr>
          <p:spPr bwMode="auto">
            <a:xfrm>
              <a:off x="374" y="2659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4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927939" y="5791200"/>
            <a:ext cx="1336675" cy="715963"/>
            <a:chOff x="2246" y="3331"/>
            <a:chExt cx="842" cy="451"/>
          </a:xfrm>
        </p:grpSpPr>
        <p:sp>
          <p:nvSpPr>
            <p:cNvPr id="156692" name="Rectangle 20"/>
            <p:cNvSpPr>
              <a:spLocks noChangeArrowheads="1"/>
            </p:cNvSpPr>
            <p:nvPr/>
          </p:nvSpPr>
          <p:spPr bwMode="auto">
            <a:xfrm>
              <a:off x="2246" y="3494"/>
              <a:ext cx="8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Elective</a:t>
              </a:r>
            </a:p>
          </p:txBody>
        </p:sp>
        <p:sp>
          <p:nvSpPr>
            <p:cNvPr id="156693" name="Rectangle 21"/>
            <p:cNvSpPr>
              <a:spLocks noChangeArrowheads="1"/>
            </p:cNvSpPr>
            <p:nvPr/>
          </p:nvSpPr>
          <p:spPr bwMode="auto">
            <a:xfrm>
              <a:off x="2246" y="3331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6</a:t>
              </a:r>
            </a:p>
          </p:txBody>
        </p: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Junior / Senior Years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Diploma </a:t>
            </a:r>
            <a:r>
              <a:rPr lang="en-US" altLang="en-US" dirty="0" err="1" smtClean="0"/>
              <a:t>Programme</a:t>
            </a:r>
            <a:r>
              <a:rPr lang="en-US" altLang="en-US" dirty="0" smtClean="0"/>
              <a:t> is a 2 year program that begins in the Junior Year</a:t>
            </a:r>
          </a:p>
          <a:p>
            <a:pPr eaLnBrk="1" hangingPunct="1"/>
            <a:r>
              <a:rPr lang="en-US" altLang="en-US" dirty="0" smtClean="0"/>
              <a:t>Students must take 6 exams (one per Group) </a:t>
            </a:r>
          </a:p>
          <a:p>
            <a:pPr eaLnBrk="1" hangingPunct="1"/>
            <a:r>
              <a:rPr lang="en-US" altLang="en-US" dirty="0" smtClean="0"/>
              <a:t>3 of the exams must be at the Higher Level (HL) and 3 at the Standard Level (SL)</a:t>
            </a:r>
          </a:p>
          <a:p>
            <a:pPr eaLnBrk="1" hangingPunct="1"/>
            <a:r>
              <a:rPr lang="en-US" altLang="en-US" dirty="0" smtClean="0"/>
              <a:t>Students may take 2 SL exams during their Junior year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9A9694-67D5-4A11-AC10-4AF7A7EA43A0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5" name="Shape 192" descr="IBStudentsBeingTested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8184" y="4692353"/>
            <a:ext cx="2577634" cy="203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Junior/Senior Years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Student Choice-Humanities</a:t>
            </a:r>
          </a:p>
        </p:txBody>
      </p:sp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8531449-04F0-4E06-A176-5853E764DCEC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733801" y="1600200"/>
            <a:ext cx="2030413" cy="720725"/>
            <a:chOff x="2246" y="403"/>
            <a:chExt cx="1279" cy="454"/>
          </a:xfrm>
        </p:grpSpPr>
        <p:sp>
          <p:nvSpPr>
            <p:cNvPr id="149525" name="Rectangle 21"/>
            <p:cNvSpPr>
              <a:spLocks noChangeArrowheads="1"/>
            </p:cNvSpPr>
            <p:nvPr/>
          </p:nvSpPr>
          <p:spPr bwMode="auto">
            <a:xfrm>
              <a:off x="2246" y="566"/>
              <a:ext cx="127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English HL</a:t>
              </a:r>
              <a:r>
                <a:rPr lang="da-DK" b="1" dirty="0">
                  <a:solidFill>
                    <a:srgbClr val="D303A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**</a:t>
              </a:r>
            </a:p>
          </p:txBody>
        </p:sp>
        <p:sp>
          <p:nvSpPr>
            <p:cNvPr id="149526" name="Rectangle 22"/>
            <p:cNvSpPr>
              <a:spLocks noChangeArrowheads="1"/>
            </p:cNvSpPr>
            <p:nvPr/>
          </p:nvSpPr>
          <p:spPr bwMode="auto">
            <a:xfrm>
              <a:off x="2246" y="40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1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00113" y="2133600"/>
            <a:ext cx="2372512" cy="1460500"/>
            <a:chOff x="374" y="883"/>
            <a:chExt cx="1031" cy="920"/>
          </a:xfrm>
        </p:grpSpPr>
        <p:sp>
          <p:nvSpPr>
            <p:cNvPr id="149528" name="Rectangle 24"/>
            <p:cNvSpPr>
              <a:spLocks noChangeArrowheads="1"/>
            </p:cNvSpPr>
            <p:nvPr/>
          </p:nvSpPr>
          <p:spPr bwMode="auto">
            <a:xfrm>
              <a:off x="374" y="1046"/>
              <a:ext cx="1031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</a:rPr>
                <a:t>Spanish-SL/HL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</a:rPr>
                <a:t>French-SL/HL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</a:rPr>
                <a:t>German-SL/HL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  <p:sp>
          <p:nvSpPr>
            <p:cNvPr id="149529" name="Rectangle 25"/>
            <p:cNvSpPr>
              <a:spLocks noChangeArrowheads="1"/>
            </p:cNvSpPr>
            <p:nvPr/>
          </p:nvSpPr>
          <p:spPr bwMode="auto">
            <a:xfrm>
              <a:off x="374" y="883"/>
              <a:ext cx="5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2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038850" y="2209800"/>
            <a:ext cx="3233738" cy="1090613"/>
            <a:chOff x="4070" y="883"/>
            <a:chExt cx="2037" cy="687"/>
          </a:xfrm>
        </p:grpSpPr>
        <p:sp>
          <p:nvSpPr>
            <p:cNvPr id="149531" name="Rectangle 27"/>
            <p:cNvSpPr>
              <a:spLocks noChangeArrowheads="1"/>
            </p:cNvSpPr>
            <p:nvPr/>
          </p:nvSpPr>
          <p:spPr bwMode="auto">
            <a:xfrm>
              <a:off x="4070" y="1046"/>
              <a:ext cx="203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History of the 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	Americas HL</a:t>
              </a:r>
              <a:r>
                <a:rPr lang="da-DK" b="1" dirty="0">
                  <a:solidFill>
                    <a:srgbClr val="D303A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**</a:t>
              </a:r>
            </a:p>
          </p:txBody>
        </p:sp>
        <p:sp>
          <p:nvSpPr>
            <p:cNvPr id="149532" name="Rectangle 28"/>
            <p:cNvSpPr>
              <a:spLocks noChangeArrowheads="1"/>
            </p:cNvSpPr>
            <p:nvPr/>
          </p:nvSpPr>
          <p:spPr bwMode="auto">
            <a:xfrm>
              <a:off x="4070" y="88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3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59563" y="5300663"/>
            <a:ext cx="23050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1800" b="1" dirty="0">
                <a:solidFill>
                  <a:srgbClr val="D204A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rPr>
              <a:t>**All IB Students take this class in 11th &amp; 12th grade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81" y="2209800"/>
            <a:ext cx="3096344" cy="3096344"/>
          </a:xfrm>
          <a:prstGeom prst="rect">
            <a:avLst/>
          </a:prstGeom>
        </p:spPr>
      </p:pic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272625" y="4973476"/>
            <a:ext cx="2838450" cy="1884524"/>
            <a:chOff x="2246" y="3331"/>
            <a:chExt cx="1788" cy="978"/>
          </a:xfrm>
        </p:grpSpPr>
        <p:sp>
          <p:nvSpPr>
            <p:cNvPr id="149540" name="Rectangle 36"/>
            <p:cNvSpPr>
              <a:spLocks noChangeArrowheads="1"/>
            </p:cNvSpPr>
            <p:nvPr/>
          </p:nvSpPr>
          <p:spPr bwMode="auto">
            <a:xfrm>
              <a:off x="2246" y="3494"/>
              <a:ext cx="1788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Music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SL/HL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Theatre SL/HL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Visual Arts SL/HL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Psychology SL</a:t>
              </a:r>
            </a:p>
          </p:txBody>
        </p:sp>
        <p:sp>
          <p:nvSpPr>
            <p:cNvPr id="149541" name="Rectangle 37"/>
            <p:cNvSpPr>
              <a:spLocks noChangeArrowheads="1"/>
            </p:cNvSpPr>
            <p:nvPr/>
          </p:nvSpPr>
          <p:spPr bwMode="auto">
            <a:xfrm>
              <a:off x="2246" y="3331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6</a:t>
              </a:r>
            </a:p>
          </p:txBody>
        </p: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5871"/>
            <a:ext cx="3096344" cy="3096344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Junior/Senior Years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Student Choice-Math/Science</a:t>
            </a:r>
          </a:p>
        </p:txBody>
      </p:sp>
      <p:sp>
        <p:nvSpPr>
          <p:cNvPr id="1126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A8EA48-3FA6-4AE3-A961-57AC29E120A8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06792" y="3879850"/>
            <a:ext cx="2578100" cy="1460500"/>
            <a:chOff x="4070" y="2659"/>
            <a:chExt cx="1624" cy="920"/>
          </a:xfrm>
        </p:grpSpPr>
        <p:sp>
          <p:nvSpPr>
            <p:cNvPr id="159758" name="Rectangle 14"/>
            <p:cNvSpPr>
              <a:spLocks noChangeArrowheads="1"/>
            </p:cNvSpPr>
            <p:nvPr/>
          </p:nvSpPr>
          <p:spPr bwMode="auto">
            <a:xfrm>
              <a:off x="4070" y="2822"/>
              <a:ext cx="162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Mathematics HL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Mathematics SL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Math Studies SL</a:t>
              </a:r>
            </a:p>
          </p:txBody>
        </p:sp>
        <p:sp>
          <p:nvSpPr>
            <p:cNvPr id="159759" name="Rectangle 15"/>
            <p:cNvSpPr>
              <a:spLocks noChangeArrowheads="1"/>
            </p:cNvSpPr>
            <p:nvPr/>
          </p:nvSpPr>
          <p:spPr bwMode="auto">
            <a:xfrm>
              <a:off x="4070" y="2659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5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14277" y="3594894"/>
            <a:ext cx="4049711" cy="1874838"/>
            <a:chOff x="624" y="3024"/>
            <a:chExt cx="2551" cy="1181"/>
          </a:xfrm>
        </p:grpSpPr>
        <p:sp>
          <p:nvSpPr>
            <p:cNvPr id="159761" name="Rectangle 17"/>
            <p:cNvSpPr>
              <a:spLocks noChangeArrowheads="1"/>
            </p:cNvSpPr>
            <p:nvPr/>
          </p:nvSpPr>
          <p:spPr bwMode="auto">
            <a:xfrm>
              <a:off x="624" y="3216"/>
              <a:ext cx="2551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Biology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HL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Environmental Science SL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Chemistry SL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Physics </a:t>
              </a: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SL / HL</a:t>
              </a:r>
            </a:p>
          </p:txBody>
        </p:sp>
        <p:sp>
          <p:nvSpPr>
            <p:cNvPr id="159762" name="Rectangle 18"/>
            <p:cNvSpPr>
              <a:spLocks noChangeArrowheads="1"/>
            </p:cNvSpPr>
            <p:nvPr/>
          </p:nvSpPr>
          <p:spPr bwMode="auto">
            <a:xfrm>
              <a:off x="624" y="3024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4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276600" y="5248754"/>
            <a:ext cx="2889250" cy="1090613"/>
            <a:chOff x="2246" y="3331"/>
            <a:chExt cx="1820" cy="687"/>
          </a:xfrm>
        </p:grpSpPr>
        <p:sp>
          <p:nvSpPr>
            <p:cNvPr id="159764" name="Rectangle 20"/>
            <p:cNvSpPr>
              <a:spLocks noChangeArrowheads="1"/>
            </p:cNvSpPr>
            <p:nvPr/>
          </p:nvSpPr>
          <p:spPr bwMode="auto">
            <a:xfrm>
              <a:off x="2246" y="3494"/>
              <a:ext cx="1820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Second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Science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Computer Science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  <p:sp>
          <p:nvSpPr>
            <p:cNvPr id="159765" name="Rectangle 21"/>
            <p:cNvSpPr>
              <a:spLocks noChangeArrowheads="1"/>
            </p:cNvSpPr>
            <p:nvPr/>
          </p:nvSpPr>
          <p:spPr bwMode="auto">
            <a:xfrm>
              <a:off x="2246" y="3331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6</a:t>
              </a:r>
            </a:p>
          </p:txBody>
        </p: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Theory of Knowledge</a:t>
            </a:r>
            <a:br>
              <a:rPr lang="en-US" altLang="en-US" dirty="0" smtClean="0"/>
            </a:br>
            <a:r>
              <a:rPr lang="en-US" altLang="en-US" sz="2400" dirty="0" smtClean="0"/>
              <a:t>”What are the different </a:t>
            </a:r>
            <a:r>
              <a:rPr lang="en-US" altLang="en-US" sz="2400" dirty="0" smtClean="0"/>
              <a:t>ways </a:t>
            </a:r>
            <a:r>
              <a:rPr lang="en-US" altLang="en-US" sz="2400" dirty="0" smtClean="0"/>
              <a:t>of knowing?”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85850" y="2204864"/>
            <a:ext cx="7620000" cy="4248472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Ø"/>
            </a:pPr>
            <a:r>
              <a:rPr lang="en-AU" altLang="en-US" sz="2400" dirty="0" smtClean="0"/>
              <a:t>An interdisciplinary requirement intended to stimulate critical reflection on the knowledge and experience gained inside and outside the classroom.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AU" altLang="en-US" sz="2400" dirty="0" smtClean="0"/>
              <a:t>It is a mandatory component of the Diploma.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AU" altLang="en-US" sz="2400" dirty="0" smtClean="0"/>
              <a:t>Students write a conceptual essay for assessment externally.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400" dirty="0" smtClean="0"/>
              <a:t>With the Extended Essay it can contribute to up to 3 bonus points.</a:t>
            </a:r>
          </a:p>
          <a:p>
            <a:pPr marL="2895600" lvl="6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-US" sz="1200" b="1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lang="en-US" sz="16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en-US" sz="2400" dirty="0" smtClean="0"/>
          </a:p>
        </p:txBody>
      </p:sp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8B0D58-AB86-4CC9-919F-91AE24CBB5B5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23557" name="Picture 6" descr="SO01595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8002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C58D2C-95F3-4E72-A8A7-C1E9A7F92CAE}" type="datetime1">
              <a:rPr lang="en-US" smtClean="0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80020"/>
            <a:ext cx="3766364" cy="282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5475"/>
            <a:ext cx="812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620688"/>
            <a:ext cx="8638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Many students will say “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TOK </a:t>
            </a: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the main reason to do the IB program!”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20072" y="4084440"/>
            <a:ext cx="3816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“What happens in TOK stays in </a:t>
            </a:r>
            <a:r>
              <a:rPr lang="en-US" sz="1600" b="1" dirty="0" smtClean="0">
                <a:latin typeface="Arial"/>
                <a:ea typeface="Arial"/>
                <a:cs typeface="Arial"/>
                <a:sym typeface="Arial"/>
              </a:rPr>
              <a:t>TOK”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097924" y="1406784"/>
            <a:ext cx="501861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kumimoji="0" lang="en-US" altLang="en-US" dirty="0" smtClean="0">
                <a:solidFill>
                  <a:prstClr val="black"/>
                </a:solidFill>
                <a:latin typeface="Constantia"/>
                <a:cs typeface="+mn-cs"/>
              </a:rPr>
              <a:t>Socratic Seminar</a:t>
            </a:r>
            <a:endParaRPr kumimoji="0" lang="en-US" altLang="en-US" dirty="0">
              <a:solidFill>
                <a:prstClr val="black"/>
              </a:solidFill>
              <a:latin typeface="Constantia"/>
              <a:cs typeface="+mn-cs"/>
            </a:endParaRPr>
          </a:p>
          <a:p>
            <a:pPr marL="273050" lvl="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kumimoji="0" lang="en-US" altLang="en-US" dirty="0" smtClean="0">
                <a:solidFill>
                  <a:prstClr val="black"/>
                </a:solidFill>
                <a:latin typeface="Constantia"/>
                <a:cs typeface="+mn-cs"/>
              </a:rPr>
              <a:t>Links </a:t>
            </a:r>
            <a:r>
              <a:rPr kumimoji="0" lang="en-US" altLang="en-US" dirty="0">
                <a:solidFill>
                  <a:prstClr val="black"/>
                </a:solidFill>
                <a:latin typeface="Constantia"/>
                <a:cs typeface="+mn-cs"/>
              </a:rPr>
              <a:t>all the Diploma subjects</a:t>
            </a:r>
          </a:p>
          <a:p>
            <a:pPr marL="273050" lvl="0" indent="-27305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kumimoji="0" lang="en-US" altLang="en-US" dirty="0" smtClean="0">
                <a:solidFill>
                  <a:prstClr val="black"/>
                </a:solidFill>
                <a:latin typeface="Constantia"/>
                <a:cs typeface="+mn-cs"/>
              </a:rPr>
              <a:t>Students </a:t>
            </a:r>
            <a:r>
              <a:rPr kumimoji="0" lang="en-US" altLang="en-US" dirty="0">
                <a:solidFill>
                  <a:prstClr val="black"/>
                </a:solidFill>
                <a:latin typeface="Constantia"/>
                <a:cs typeface="+mn-cs"/>
              </a:rPr>
              <a:t>collaborate on presentations in which they apply TOK to a real world situation</a:t>
            </a:r>
          </a:p>
          <a:p>
            <a:pPr marL="3200400" lvl="6" indent="-304800">
              <a:buClr>
                <a:srgbClr val="000000"/>
              </a:buClr>
              <a:buSzPct val="100000"/>
              <a:buFont typeface="Arial"/>
              <a:buChar char="■"/>
            </a:pPr>
            <a:endParaRPr kumimoji="0" lang="en-US" sz="12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0" lvl="6" indent="-304800">
              <a:buClr>
                <a:srgbClr val="000000"/>
              </a:buClr>
              <a:buSzPct val="100000"/>
              <a:buFont typeface="Arial"/>
              <a:buChar char="■"/>
            </a:pPr>
            <a:r>
              <a:rPr kumimoji="0" lang="en-US" sz="12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  <a:p>
            <a:pPr eaLnBrk="1" hangingPunct="1">
              <a:buFont typeface="Wingdings" pitchFamily="2" charset="2"/>
              <a:buChar char="Ø"/>
            </a:pPr>
            <a:endParaRPr lang="en-US" altLang="en-US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914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Extended Essay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51939"/>
            <a:ext cx="7681913" cy="4776788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400" dirty="0" smtClean="0"/>
              <a:t>A 4000 word study of a topic </a:t>
            </a:r>
            <a:r>
              <a:rPr lang="en-AU" altLang="en-US" sz="2400" dirty="0" smtClean="0"/>
              <a:t>of special interest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AU" altLang="en-US" sz="2400" dirty="0" smtClean="0"/>
              <a:t>It acquaints students with the kind of independent research and writing skills expected by universities.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AU" altLang="en-US" sz="2400" dirty="0" smtClean="0"/>
              <a:t>It may be written in one of 60 subjects, including languages.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AU" altLang="en-US" sz="2400" dirty="0" smtClean="0"/>
              <a:t>The essay permits students to deepen their programmes of study, by selecting a topic in one of their HL courses or by writing in a subject not included in their programme choices.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AU" altLang="en-US" sz="2400" dirty="0" smtClean="0"/>
              <a:t>It is a mandatory component of the Diploma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400" dirty="0" smtClean="0"/>
              <a:t>With TOK it can contribute to up to 3 bonus points.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400" dirty="0" smtClean="0"/>
              <a:t>Students have a mentor to advise them </a:t>
            </a:r>
            <a:endParaRPr lang="en-US" altLang="en-US" sz="2000" dirty="0" smtClean="0"/>
          </a:p>
        </p:txBody>
      </p:sp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DF73CB-2C80-4B97-A1EA-C035CDDA04B5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25605" name="Picture 24" descr="ED0012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80975"/>
            <a:ext cx="1795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207" descr="EEImage1.JPG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8088" y="5373215"/>
            <a:ext cx="2867624" cy="1306399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206" descr="TributeToFranc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216" y="4797152"/>
            <a:ext cx="2435996" cy="1826997"/>
          </a:xfrm>
          <a:prstGeom prst="rect">
            <a:avLst/>
          </a:prstGeom>
          <a:noFill/>
          <a:ln>
            <a:noFill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CAS </a:t>
            </a:r>
            <a:r>
              <a:rPr lang="en-US" altLang="en-US" sz="4000" smtClean="0"/>
              <a:t>(Creativity Action &amp; Service)</a:t>
            </a:r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607424" cy="4419600"/>
          </a:xfrm>
        </p:spPr>
        <p:txBody>
          <a:bodyPr lIns="92075" tIns="46038" rIns="92075" bIns="46038"/>
          <a:lstStyle/>
          <a:p>
            <a:pPr eaLnBrk="1" hangingPunct="1">
              <a:buSzTx/>
              <a:buFont typeface="Wingdings" pitchFamily="2" charset="2"/>
              <a:buChar char="ü"/>
            </a:pPr>
            <a:r>
              <a:rPr lang="en-AU" altLang="en-US" sz="2200" dirty="0" smtClean="0"/>
              <a:t>The CAS programme encourages students to add balance to their schedules by participating in creative activities, volunteering and exercising: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AU" altLang="en-US" sz="2200" dirty="0" smtClean="0"/>
              <a:t>they may, for example, participate in theatre or musical productions, sports and community service activities. </a:t>
            </a:r>
          </a:p>
          <a:p>
            <a:pPr eaLnBrk="1" hangingPunct="1">
              <a:buSzTx/>
              <a:buFont typeface="Wingdings" pitchFamily="2" charset="2"/>
              <a:buChar char="ü"/>
            </a:pPr>
            <a:r>
              <a:rPr lang="en-AU" altLang="en-US" sz="2200" dirty="0" smtClean="0"/>
              <a:t>Students should, through these activities, develop greater awareness of themselves, concern for others, and the ability to work cooperatively with other people.</a:t>
            </a:r>
          </a:p>
          <a:p>
            <a:pPr eaLnBrk="1" hangingPunct="1">
              <a:buSzTx/>
              <a:buFont typeface="Wingdings" pitchFamily="2" charset="2"/>
              <a:buChar char="ü"/>
            </a:pPr>
            <a:r>
              <a:rPr lang="en-US" altLang="en-US" sz="2200" dirty="0" smtClean="0"/>
              <a:t>Students </a:t>
            </a:r>
            <a:r>
              <a:rPr lang="en-US" altLang="en-US" sz="2200" dirty="0"/>
              <a:t>will design and complete a CAS project</a:t>
            </a:r>
          </a:p>
          <a:p>
            <a:pPr eaLnBrk="1" hangingPunct="1">
              <a:buSzTx/>
              <a:buFont typeface="Wingdings" pitchFamily="2" charset="2"/>
              <a:buChar char="ü"/>
            </a:pPr>
            <a:r>
              <a:rPr lang="en-US" altLang="en-US" sz="2200" dirty="0"/>
              <a:t>Students will reflect on the project</a:t>
            </a:r>
          </a:p>
          <a:p>
            <a:pPr eaLnBrk="1" hangingPunct="1">
              <a:buSzTx/>
              <a:buFont typeface="Wingdings" pitchFamily="2" charset="2"/>
              <a:buChar char="ü"/>
            </a:pPr>
            <a:r>
              <a:rPr lang="en-US" altLang="en-US" sz="2200" dirty="0" smtClean="0"/>
              <a:t>A requirement to achieve the Diploma</a:t>
            </a:r>
          </a:p>
          <a:p>
            <a:pPr eaLnBrk="1" hangingPunct="1">
              <a:buSzTx/>
              <a:buFont typeface="Wingdings" pitchFamily="2" charset="2"/>
              <a:buNone/>
            </a:pPr>
            <a:endParaRPr lang="en-US" altLang="en-US" sz="2800" dirty="0" smtClean="0"/>
          </a:p>
        </p:txBody>
      </p:sp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C6C019B-DD85-4AE1-812C-082ED8C2042A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382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Subject Assessment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56792"/>
            <a:ext cx="8492877" cy="4464496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SzTx/>
              <a:buFont typeface="Monotype Sorts" pitchFamily="2" charset="2"/>
              <a:buNone/>
            </a:pPr>
            <a:endParaRPr lang="en-AU" altLang="en-US" sz="2400" dirty="0" smtClean="0"/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ü"/>
            </a:pPr>
            <a:r>
              <a:rPr lang="en-AU" altLang="en-US" sz="2400" dirty="0" smtClean="0"/>
              <a:t>All subjects have an internally assessed, externally moderated component.	</a:t>
            </a:r>
          </a:p>
          <a:p>
            <a:pPr lvl="1" eaLnBrk="1" hangingPunct="1">
              <a:lnSpc>
                <a:spcPct val="90000"/>
              </a:lnSpc>
              <a:buSzTx/>
              <a:buFont typeface="Wingdings" pitchFamily="2" charset="2"/>
              <a:buChar char="ü"/>
            </a:pPr>
            <a:r>
              <a:rPr lang="en-AU" altLang="en-US" sz="2200" dirty="0" smtClean="0"/>
              <a:t> as well as an exam taken in May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ü"/>
            </a:pPr>
            <a:r>
              <a:rPr lang="en-AU" altLang="en-US" sz="2400" dirty="0" smtClean="0"/>
              <a:t>Each subject final result is reported as a criterion or standards referenced grade: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AU" altLang="en-US" dirty="0" smtClean="0"/>
              <a:t>   Scale for IB is 1-7 (Note: AP scale is 1-5)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ü"/>
            </a:pPr>
            <a:r>
              <a:rPr lang="en-AU" altLang="en-US" sz="2400" dirty="0" smtClean="0"/>
              <a:t>The maximum aggregate grade from subjects is 42 (i.e. 6 subjects X maximum grade of 7).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ü"/>
            </a:pPr>
            <a:r>
              <a:rPr lang="en-AU" altLang="en-US" sz="2400" dirty="0" smtClean="0"/>
              <a:t>Three extra points may be awarded on the basis of performance in the Extended Essay and TOK</a:t>
            </a:r>
          </a:p>
          <a:p>
            <a:pPr eaLnBrk="1" hangingPunct="1">
              <a:lnSpc>
                <a:spcPct val="90000"/>
              </a:lnSpc>
              <a:buSzTx/>
              <a:buFont typeface="Wingdings" pitchFamily="2" charset="2"/>
              <a:buChar char="ü"/>
            </a:pPr>
            <a:r>
              <a:rPr lang="en-US" altLang="en-US" sz="2400" dirty="0" smtClean="0"/>
              <a:t>The minimum score is 24 points</a:t>
            </a:r>
          </a:p>
        </p:txBody>
      </p:sp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2A38AD-B91B-42C5-8579-C6F5992217B5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5" name="Shape 215" descr="IBCSSampl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71768" y="332656"/>
            <a:ext cx="2650074" cy="149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104775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Passing the Diploma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7696200" cy="4005263"/>
          </a:xfrm>
        </p:spPr>
        <p:txBody>
          <a:bodyPr lIns="92075" tIns="46038" rIns="92075" bIns="46038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defRPr/>
            </a:pPr>
            <a:r>
              <a:rPr lang="en-US" sz="2000" smtClean="0"/>
              <a:t>Students can fail to qualify for the Diploma- automatically defaults to certificate in each subject passed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defRPr/>
            </a:pPr>
            <a:r>
              <a:rPr lang="en-US" sz="2000" smtClean="0"/>
              <a:t>All students must complete CAS, submit an extended essay and TOK essays to pass.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defRPr/>
            </a:pPr>
            <a:r>
              <a:rPr lang="en-US" sz="2000" smtClean="0"/>
              <a:t>Poor Extended Essay’s or TOK essays = fail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defRPr/>
            </a:pPr>
            <a:r>
              <a:rPr lang="en-US" sz="2000" smtClean="0"/>
              <a:t>24 is the minimum points required to pass.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i="1" smtClean="0"/>
              <a:t>Average a 4 in the three Standard level subjects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i="1" smtClean="0"/>
              <a:t>Average a 4 in the three Higher level subjects.</a:t>
            </a:r>
            <a:r>
              <a:rPr lang="en-US" sz="2000" smtClean="0"/>
              <a:t> Poor Extended essays and TOK = fail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defRPr/>
            </a:pPr>
            <a:r>
              <a:rPr lang="en-US" sz="2000" smtClean="0"/>
              <a:t>The school will track student progress and advises students and parents if it believes that the student will have difficulty achieving the Diploma.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59DA1A-E3FA-4CDC-875B-A57E0D24EF31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29701" name="Picture 4" descr="SO0062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1514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4213" y="1196975"/>
            <a:ext cx="7772400" cy="4114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“The IB builds on the most important knowledge, wisdom and ways of knowing from the past; engages seriously with the trends, promises and tribulations of the 21st century; and, most importantly, ponders how we might achieve the kind of world in which we would all like to live—sane, peaceful, sustainable… the IB asks, </a:t>
            </a:r>
            <a:r>
              <a:rPr lang="en-US" altLang="en-US" i="1" smtClean="0">
                <a:latin typeface="Arial" charset="0"/>
                <a:ea typeface="ＭＳ Ｐゴシック" pitchFamily="34" charset="-128"/>
                <a:cs typeface="Arial" charset="0"/>
              </a:rPr>
              <a:t>To what ends shall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i="1" smtClean="0">
                <a:latin typeface="Arial" charset="0"/>
                <a:ea typeface="ＭＳ Ｐゴシック" pitchFamily="34" charset="-128"/>
                <a:cs typeface="Arial" charset="0"/>
              </a:rPr>
              <a:t>we put our knowledge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?</a:t>
            </a:r>
            <a:r>
              <a:rPr lang="en-US" altLang="en-US" i="1" smtClean="0">
                <a:latin typeface="Arial" charset="0"/>
                <a:ea typeface="ＭＳ Ｐゴシック" pitchFamily="34" charset="-128"/>
                <a:cs typeface="Arial" charset="0"/>
              </a:rPr>
              <a:t>”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b="1" i="1" smtClean="0">
                <a:latin typeface="Arial" charset="0"/>
                <a:ea typeface="ＭＳ Ｐゴシック" pitchFamily="34" charset="-128"/>
                <a:cs typeface="Arial" charset="0"/>
              </a:rPr>
              <a:t>- Professor Howard Gardner, Harvard University</a:t>
            </a:r>
            <a:endParaRPr lang="en-US" alt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alt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3F5CF7-3CA3-4BC8-BF06-06689F58E729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9220" name="Picture 3" descr="IB_logo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46"/>
          <a:stretch>
            <a:fillRect/>
          </a:stretch>
        </p:blipFill>
        <p:spPr bwMode="auto">
          <a:xfrm>
            <a:off x="7524750" y="5300663"/>
            <a:ext cx="11795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7620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Recognition and Results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7620000" cy="4114800"/>
          </a:xfrm>
        </p:spPr>
        <p:txBody>
          <a:bodyPr lIns="92075" tIns="46038" rIns="92075" bIns="46038"/>
          <a:lstStyle/>
          <a:p>
            <a:pPr eaLnBrk="1" hangingPunct="1">
              <a:buSzTx/>
              <a:buFont typeface="Wingdings" pitchFamily="2" charset="2"/>
              <a:buChar char="ü"/>
            </a:pPr>
            <a:r>
              <a:rPr lang="en-US" altLang="en-US" sz="2000" smtClean="0"/>
              <a:t>The I.B. Diploma is recognized by Universities nationally and internationally.</a:t>
            </a:r>
          </a:p>
          <a:p>
            <a:pPr eaLnBrk="1" hangingPunct="1">
              <a:buSzTx/>
              <a:buFont typeface="Wingdings" pitchFamily="2" charset="2"/>
              <a:buChar char="ü"/>
            </a:pPr>
            <a:endParaRPr lang="en-US" altLang="en-US" sz="2000" smtClean="0"/>
          </a:p>
          <a:p>
            <a:pPr eaLnBrk="1" hangingPunct="1">
              <a:buSzTx/>
              <a:buFont typeface="Wingdings" pitchFamily="2" charset="2"/>
              <a:buChar char="ü"/>
            </a:pPr>
            <a:r>
              <a:rPr lang="en-US" altLang="en-US" sz="2000" smtClean="0"/>
              <a:t>Many Universities give first year credit for Diploma subjects-similar to AP.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A7119F-8BFD-4469-A317-6D5A3F282265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30725" name="Picture 4" descr="BS008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304323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IB Diploma – College Acceptance 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096"/>
                <a:gridCol w="1829850"/>
                <a:gridCol w="2912654"/>
              </a:tblGrid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Applicants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IB Diploma Applicants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Brown</a:t>
                      </a:r>
                      <a:r>
                        <a:rPr lang="en-US" sz="1800" baseline="0" dirty="0" smtClean="0"/>
                        <a:t> University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21.5%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College Of William</a:t>
                      </a:r>
                      <a:r>
                        <a:rPr lang="en-US" sz="1800" baseline="0" dirty="0" smtClean="0"/>
                        <a:t> &amp; Mary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66.4%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Columbia University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18.5 %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Cornell University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28.5%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Dartmouth College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20.7%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33.3%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Georgia</a:t>
                      </a:r>
                      <a:r>
                        <a:rPr lang="en-US" sz="1800" baseline="0" dirty="0" smtClean="0"/>
                        <a:t> Institute of Technology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53.7%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88%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Harvard University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14.8%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Johns Hopkins University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68.8%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MIT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16.9%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26.2%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Princeton 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13.8%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Stanford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12.6%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18.3%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</a:tbl>
          </a:graphicData>
        </a:graphic>
      </p:graphicFrame>
      <p:sp>
        <p:nvSpPr>
          <p:cNvPr id="1848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116382-77FF-4518-9233-887F58558E26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IB Diploma – College Acceptance Rates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44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096"/>
                <a:gridCol w="1829850"/>
                <a:gridCol w="2912654"/>
              </a:tblGrid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All Applicants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IB Diploma Applicants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Tufts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26.6%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52.6%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 Air Force Academy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12.1%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68.4%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 Naval Academy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11.7%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UC Berkeley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47.1%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UC LA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47.1%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University of Chicago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41.6%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59.1%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University</a:t>
                      </a:r>
                      <a:r>
                        <a:rPr lang="en-US" sz="1800" baseline="0" dirty="0" smtClean="0"/>
                        <a:t> of Michigan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72.7%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University</a:t>
                      </a:r>
                      <a:r>
                        <a:rPr lang="en-US" sz="1800" baseline="0" dirty="0" smtClean="0"/>
                        <a:t> of Pennsylvania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24.7%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USC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30.3%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72.2%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Vanderbilt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37.3%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73.1%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Villanova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14.5%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89.5%</a:t>
                      </a:r>
                      <a:endParaRPr lang="en-US" sz="1800" dirty="0"/>
                    </a:p>
                  </a:txBody>
                  <a:tcPr marL="96819" marR="96819" marT="45717" marB="45717"/>
                </a:tc>
              </a:tr>
            </a:tbl>
          </a:graphicData>
        </a:graphic>
      </p:graphicFrame>
      <p:sp>
        <p:nvSpPr>
          <p:cNvPr id="195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8339C2-4EB9-44F0-B446-98B7E2C02F87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316038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Arial" charset="0"/>
                <a:ea typeface="ＭＳ Ｐゴシック" pitchFamily="34" charset="-128"/>
                <a:cs typeface="Arial" charset="0"/>
              </a:rPr>
              <a:t>IB Diploma: a strong predictor for University Success</a:t>
            </a:r>
            <a:endParaRPr lang="en-US" altLang="en-US" sz="4000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800" smtClean="0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800" smtClean="0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800" smtClean="0">
                <a:solidFill>
                  <a:srgbClr val="7F7F7F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altLang="en-US" smtClean="0">
              <a:ea typeface="ＭＳ Ｐゴシック" pitchFamily="34" charset="-128"/>
              <a:cs typeface="Arial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195B236-4898-4323-89DC-5B7E631BC76B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899592" y="1916832"/>
          <a:ext cx="7938986" cy="394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Traits of Successful IB Students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Char char="q"/>
            </a:pPr>
            <a:r>
              <a:rPr lang="en-US" altLang="en-US" sz="2800" smtClean="0"/>
              <a:t>Self motivated and family supported</a:t>
            </a:r>
          </a:p>
          <a:p>
            <a:pPr marL="533400" indent="-533400" eaLnBrk="1" hangingPunct="1">
              <a:buFont typeface="Wingdings" pitchFamily="2" charset="2"/>
              <a:buChar char="q"/>
            </a:pPr>
            <a:r>
              <a:rPr lang="en-US" altLang="en-US" sz="2800" smtClean="0"/>
              <a:t>Desire to challenge themselves intellectually and academically</a:t>
            </a:r>
          </a:p>
          <a:p>
            <a:pPr marL="533400" indent="-533400" eaLnBrk="1" hangingPunct="1">
              <a:buFont typeface="Wingdings" pitchFamily="2" charset="2"/>
              <a:buChar char="q"/>
            </a:pPr>
            <a:r>
              <a:rPr lang="en-US" altLang="en-US" sz="2800" smtClean="0"/>
              <a:t>Good language skills</a:t>
            </a:r>
          </a:p>
          <a:p>
            <a:pPr marL="533400" indent="-533400" eaLnBrk="1" hangingPunct="1">
              <a:buFont typeface="Wingdings" pitchFamily="2" charset="2"/>
              <a:buChar char="q"/>
            </a:pPr>
            <a:r>
              <a:rPr lang="en-US" altLang="en-US" sz="2800" smtClean="0"/>
              <a:t>Critical thinkers</a:t>
            </a:r>
          </a:p>
          <a:p>
            <a:pPr marL="533400" indent="-533400" eaLnBrk="1" hangingPunct="1">
              <a:buFont typeface="Wingdings" pitchFamily="2" charset="2"/>
              <a:buChar char="q"/>
            </a:pPr>
            <a:r>
              <a:rPr lang="en-US" altLang="en-US" sz="2800" smtClean="0"/>
              <a:t>Time and stress management skills</a:t>
            </a:r>
          </a:p>
          <a:p>
            <a:pPr marL="533400" indent="-533400" eaLnBrk="1" hangingPunct="1">
              <a:buFont typeface="Wingdings" pitchFamily="2" charset="2"/>
              <a:buChar char="q"/>
            </a:pPr>
            <a:r>
              <a:rPr lang="en-US" altLang="en-US" sz="2800" smtClean="0"/>
              <a:t>Participate in school and community</a:t>
            </a:r>
          </a:p>
          <a:p>
            <a:pPr marL="533400" indent="-533400" eaLnBrk="1" hangingPunct="1">
              <a:buFont typeface="Wingdings" pitchFamily="2" charset="2"/>
              <a:buChar char="q"/>
            </a:pPr>
            <a:r>
              <a:rPr lang="en-US" altLang="en-US" sz="2800" smtClean="0"/>
              <a:t>Open to new ideas and tolerant of other’s ideas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5582E5-BEEB-49F8-A727-D0D1B20DBDBC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r>
              <a:rPr lang="en-US" dirty="0" smtClean="0"/>
              <a:t>Benefits of 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</p:spPr>
        <p:txBody>
          <a:bodyPr/>
          <a:lstStyle/>
          <a:p>
            <a:r>
              <a:rPr lang="en-US" sz="2400" dirty="0" smtClean="0"/>
              <a:t>Excellent “college prep” education!</a:t>
            </a:r>
          </a:p>
          <a:p>
            <a:pPr lvl="1"/>
            <a:r>
              <a:rPr lang="en-US" dirty="0" smtClean="0"/>
              <a:t>Breadth</a:t>
            </a:r>
          </a:p>
          <a:p>
            <a:pPr lvl="1"/>
            <a:r>
              <a:rPr lang="en-US" dirty="0" smtClean="0"/>
              <a:t>Depth</a:t>
            </a:r>
          </a:p>
          <a:p>
            <a:pPr lvl="1"/>
            <a:r>
              <a:rPr lang="en-US" dirty="0" smtClean="0"/>
              <a:t>Strong communication skills</a:t>
            </a:r>
          </a:p>
          <a:p>
            <a:pPr lvl="1"/>
            <a:r>
              <a:rPr lang="en-US" dirty="0" smtClean="0"/>
              <a:t>Aligns with Common Core State Standards</a:t>
            </a:r>
          </a:p>
          <a:p>
            <a:pPr lvl="1"/>
            <a:r>
              <a:rPr lang="en-US" dirty="0" smtClean="0"/>
              <a:t>It is applied learning across the disciplines</a:t>
            </a:r>
          </a:p>
          <a:p>
            <a:pPr lvl="1"/>
            <a:r>
              <a:rPr lang="en-US" dirty="0" smtClean="0"/>
              <a:t>May earn college credit</a:t>
            </a:r>
          </a:p>
          <a:p>
            <a:pPr lvl="1"/>
            <a:r>
              <a:rPr lang="en-US" dirty="0" smtClean="0"/>
              <a:t>Internationally recognized</a:t>
            </a:r>
          </a:p>
          <a:p>
            <a:r>
              <a:rPr lang="en-US" sz="2400" dirty="0" smtClean="0"/>
              <a:t>IB emphasizes reflection, action taking, and international mindedness</a:t>
            </a:r>
          </a:p>
          <a:p>
            <a:r>
              <a:rPr lang="en-US" sz="2400" dirty="0" smtClean="0"/>
              <a:t>IB instills resiliency and academic perseverance needed for career and college readiness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CBC38-6E2E-4C58-832F-F9FF58796B37}" type="datetime1">
              <a:rPr lang="en-US" smtClean="0"/>
              <a:pPr>
                <a:defRPr/>
              </a:pPr>
              <a:t>2/23/2017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5672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the Diploma?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800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 Pre-university qualification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 International education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 International recognition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 Breadth and Depth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 Challenging Programs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 Critical thinking, intercultural understanding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mtClean="0"/>
              <a:t> Lifelong learners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211AB3-276B-418E-9516-94065714272A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IB Programme History at CVHS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Started the IB Diploma </a:t>
            </a:r>
            <a:r>
              <a:rPr lang="en-US" altLang="en-US" dirty="0" err="1" smtClean="0"/>
              <a:t>programme</a:t>
            </a:r>
            <a:r>
              <a:rPr lang="en-US" altLang="en-US" dirty="0" smtClean="0"/>
              <a:t> in 2005 </a:t>
            </a:r>
          </a:p>
          <a:p>
            <a:pPr eaLnBrk="1" hangingPunct="1"/>
            <a:r>
              <a:rPr lang="en-US" altLang="en-US" dirty="0" smtClean="0"/>
              <a:t>First Diploma graduates in May 2007</a:t>
            </a:r>
          </a:p>
          <a:p>
            <a:pPr eaLnBrk="1" hangingPunct="1"/>
            <a:r>
              <a:rPr lang="en-US" altLang="en-US" dirty="0" smtClean="0"/>
              <a:t>In the past 10 years 277 students have earned an IB Diploma </a:t>
            </a:r>
          </a:p>
          <a:p>
            <a:pPr lvl="2" eaLnBrk="1" hangingPunct="1"/>
            <a:r>
              <a:rPr lang="en-US" altLang="en-US" dirty="0" smtClean="0"/>
              <a:t>Average points earned =31 </a:t>
            </a:r>
          </a:p>
          <a:p>
            <a:pPr lvl="2" eaLnBrk="1" hangingPunct="1"/>
            <a:r>
              <a:rPr lang="en-US" altLang="en-US" dirty="0" smtClean="0"/>
              <a:t>Average pass rate = 92%</a:t>
            </a:r>
          </a:p>
          <a:p>
            <a:pPr lvl="2" eaLnBrk="1" hangingPunct="1"/>
            <a:r>
              <a:rPr lang="en-US" altLang="en-US" dirty="0" smtClean="0"/>
              <a:t>In approximately 60% of the subjects, our students have scored above the world wide average.</a:t>
            </a:r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BCD10D-35E2-410E-9BE4-1B8BEB93B66A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IB Programme at CVHS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 spring of the sophomore year students elect to enroll in IB </a:t>
            </a:r>
            <a:r>
              <a:rPr lang="en-US" altLang="en-US" dirty="0" err="1" smtClean="0"/>
              <a:t>programme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IB coordinators meet with each prospective student individually to create a 2 year IB plan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IB coordinators will continue to monitor student throughout the 2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Typically 30-36 students begin the </a:t>
            </a:r>
            <a:r>
              <a:rPr lang="en-US" altLang="en-US" dirty="0" err="1" smtClean="0"/>
              <a:t>programme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Normally about 30-32 will complete the </a:t>
            </a:r>
            <a:r>
              <a:rPr lang="en-US" altLang="en-US" dirty="0" err="1" smtClean="0"/>
              <a:t>programme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Students may opt to complete certificates in the subject areas instead of the full Diploma</a:t>
            </a:r>
          </a:p>
          <a:p>
            <a:pPr marL="246063" lvl="2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246063" lvl="2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B5A96C-86BA-41A3-A822-1F0FAA3FDF9E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2016 Diploma Graduates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BD62BD-1D16-4DB2-8D28-F65BF0A4750F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3"/>
          <a:stretch/>
        </p:blipFill>
        <p:spPr>
          <a:xfrm>
            <a:off x="1267592" y="1988840"/>
            <a:ext cx="7421839" cy="4335760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14943"/>
            <a:ext cx="3618029" cy="3618029"/>
          </a:xfrm>
          <a:prstGeom prst="rect">
            <a:avLst/>
          </a:prstGeom>
        </p:spPr>
      </p:pic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549275"/>
            <a:ext cx="7340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Diploma</a:t>
            </a:r>
          </a:p>
        </p:txBody>
      </p:sp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B016F-D0D0-4901-B9BE-69FDCCFCDA5F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733800" y="1438274"/>
            <a:ext cx="4267200" cy="720725"/>
            <a:chOff x="2246" y="403"/>
            <a:chExt cx="2688" cy="454"/>
          </a:xfrm>
        </p:grpSpPr>
        <p:sp>
          <p:nvSpPr>
            <p:cNvPr id="32839" name="Rectangle 71"/>
            <p:cNvSpPr>
              <a:spLocks noChangeArrowheads="1"/>
            </p:cNvSpPr>
            <p:nvPr/>
          </p:nvSpPr>
          <p:spPr bwMode="auto">
            <a:xfrm>
              <a:off x="2246" y="566"/>
              <a:ext cx="26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LANGUAGE &amp; LITERATURE</a:t>
              </a:r>
            </a:p>
          </p:txBody>
        </p:sp>
        <p:sp>
          <p:nvSpPr>
            <p:cNvPr id="32840" name="Rectangle 72"/>
            <p:cNvSpPr>
              <a:spLocks noChangeArrowheads="1"/>
            </p:cNvSpPr>
            <p:nvPr/>
          </p:nvSpPr>
          <p:spPr bwMode="auto">
            <a:xfrm>
              <a:off x="2246" y="40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1</a:t>
              </a:r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1075704" y="2274888"/>
            <a:ext cx="2276475" cy="1562101"/>
            <a:chOff x="252" y="700"/>
            <a:chExt cx="1084" cy="984"/>
          </a:xfrm>
        </p:grpSpPr>
        <p:sp>
          <p:nvSpPr>
            <p:cNvPr id="32845" name="Rectangle 77"/>
            <p:cNvSpPr>
              <a:spLocks noChangeArrowheads="1"/>
            </p:cNvSpPr>
            <p:nvPr/>
          </p:nvSpPr>
          <p:spPr bwMode="auto">
            <a:xfrm>
              <a:off x="252" y="927"/>
              <a:ext cx="108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</a:rPr>
                <a:t>LANGUAGE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</a:rPr>
                <a:t> ACQUISITION</a:t>
              </a:r>
              <a:endParaRPr lang="da-DK" b="1" dirty="0">
                <a:solidFill>
                  <a:schemeClr val="accent1"/>
                </a:solidFill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  <p:sp>
          <p:nvSpPr>
            <p:cNvPr id="32846" name="Rectangle 78"/>
            <p:cNvSpPr>
              <a:spLocks noChangeArrowheads="1"/>
            </p:cNvSpPr>
            <p:nvPr/>
          </p:nvSpPr>
          <p:spPr bwMode="auto">
            <a:xfrm>
              <a:off x="360" y="700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2</a:t>
              </a:r>
            </a:p>
          </p:txBody>
        </p:sp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6400800" y="2438400"/>
            <a:ext cx="2132013" cy="1446213"/>
            <a:chOff x="4070" y="883"/>
            <a:chExt cx="1343" cy="911"/>
          </a:xfrm>
        </p:grpSpPr>
        <p:sp>
          <p:nvSpPr>
            <p:cNvPr id="32848" name="Rectangle 80"/>
            <p:cNvSpPr>
              <a:spLocks noChangeArrowheads="1"/>
            </p:cNvSpPr>
            <p:nvPr/>
          </p:nvSpPr>
          <p:spPr bwMode="auto">
            <a:xfrm>
              <a:off x="4070" y="1046"/>
              <a:ext cx="1343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INDIVIDUALS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  AND 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    SOCIETY</a:t>
              </a:r>
            </a:p>
          </p:txBody>
        </p:sp>
        <p:sp>
          <p:nvSpPr>
            <p:cNvPr id="32849" name="Rectangle 81"/>
            <p:cNvSpPr>
              <a:spLocks noChangeArrowheads="1"/>
            </p:cNvSpPr>
            <p:nvPr/>
          </p:nvSpPr>
          <p:spPr bwMode="auto">
            <a:xfrm>
              <a:off x="4070" y="88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3</a:t>
              </a:r>
            </a:p>
          </p:txBody>
        </p:sp>
      </p:grp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6381750" y="4648200"/>
            <a:ext cx="2436813" cy="715963"/>
            <a:chOff x="4070" y="2659"/>
            <a:chExt cx="1535" cy="451"/>
          </a:xfrm>
        </p:grpSpPr>
        <p:sp>
          <p:nvSpPr>
            <p:cNvPr id="32852" name="Rectangle 84"/>
            <p:cNvSpPr>
              <a:spLocks noChangeArrowheads="1"/>
            </p:cNvSpPr>
            <p:nvPr/>
          </p:nvSpPr>
          <p:spPr bwMode="auto">
            <a:xfrm>
              <a:off x="4070" y="2822"/>
              <a:ext cx="15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MATHEMATICS</a:t>
              </a:r>
            </a:p>
          </p:txBody>
        </p:sp>
        <p:sp>
          <p:nvSpPr>
            <p:cNvPr id="32853" name="Rectangle 85"/>
            <p:cNvSpPr>
              <a:spLocks noChangeArrowheads="1"/>
            </p:cNvSpPr>
            <p:nvPr/>
          </p:nvSpPr>
          <p:spPr bwMode="auto">
            <a:xfrm>
              <a:off x="4070" y="2659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5</a:t>
              </a:r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990600" y="4508500"/>
            <a:ext cx="1760538" cy="831850"/>
            <a:chOff x="624" y="2744"/>
            <a:chExt cx="1109" cy="524"/>
          </a:xfrm>
        </p:grpSpPr>
        <p:sp>
          <p:nvSpPr>
            <p:cNvPr id="32855" name="Rectangle 87"/>
            <p:cNvSpPr>
              <a:spLocks noChangeArrowheads="1"/>
            </p:cNvSpPr>
            <p:nvPr/>
          </p:nvSpPr>
          <p:spPr bwMode="auto">
            <a:xfrm>
              <a:off x="624" y="2744"/>
              <a:ext cx="110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SCIENCES</a:t>
              </a:r>
            </a:p>
          </p:txBody>
        </p:sp>
        <p:sp>
          <p:nvSpPr>
            <p:cNvPr id="32856" name="Rectangle 88"/>
            <p:cNvSpPr>
              <a:spLocks noChangeArrowheads="1"/>
            </p:cNvSpPr>
            <p:nvPr/>
          </p:nvSpPr>
          <p:spPr bwMode="auto">
            <a:xfrm>
              <a:off x="677" y="2784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4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114800" y="5791200"/>
            <a:ext cx="2760663" cy="720725"/>
            <a:chOff x="2246" y="3331"/>
            <a:chExt cx="1150" cy="454"/>
          </a:xfrm>
        </p:grpSpPr>
        <p:sp>
          <p:nvSpPr>
            <p:cNvPr id="32858" name="Rectangle 90"/>
            <p:cNvSpPr>
              <a:spLocks noChangeArrowheads="1"/>
            </p:cNvSpPr>
            <p:nvPr/>
          </p:nvSpPr>
          <p:spPr bwMode="auto">
            <a:xfrm>
              <a:off x="2246" y="3494"/>
              <a:ext cx="11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ARTS</a:t>
              </a:r>
            </a:p>
          </p:txBody>
        </p:sp>
        <p:sp>
          <p:nvSpPr>
            <p:cNvPr id="32859" name="Rectangle 91"/>
            <p:cNvSpPr>
              <a:spLocks noChangeArrowheads="1"/>
            </p:cNvSpPr>
            <p:nvPr/>
          </p:nvSpPr>
          <p:spPr bwMode="auto">
            <a:xfrm>
              <a:off x="2246" y="3331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6</a:t>
              </a:r>
            </a:p>
          </p:txBody>
        </p:sp>
      </p:grp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246813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Diploma Requirements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352550" y="1962150"/>
            <a:ext cx="7086600" cy="4040188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 smtClean="0"/>
              <a:t>One subject is studied from each area 1 -5.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 smtClean="0"/>
              <a:t>Student chooses a sixth subject from either Group 6, or one of the other groups.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 smtClean="0"/>
              <a:t>Three subjects are </a:t>
            </a:r>
            <a:r>
              <a:rPr lang="en-US" altLang="en-US" sz="2800" i="1" dirty="0" smtClean="0"/>
              <a:t>Higher level</a:t>
            </a:r>
            <a:r>
              <a:rPr lang="en-US" altLang="en-US" sz="2800" dirty="0" smtClean="0"/>
              <a:t> (2 -years) and three </a:t>
            </a:r>
            <a:r>
              <a:rPr lang="en-US" altLang="en-US" sz="2800" i="1" dirty="0" smtClean="0"/>
              <a:t>Standard level</a:t>
            </a:r>
            <a:r>
              <a:rPr lang="en-US" altLang="en-US" sz="2800" dirty="0" smtClean="0"/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en-US" sz="2800" dirty="0" smtClean="0"/>
              <a:t>CAS, TOK and Extended Essay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7512B7-1190-40F2-B156-58301F710EE2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1213626" cy="1213626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457200"/>
            <a:ext cx="73406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Freshman Courses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3DCB7B-88CE-4AE7-87BB-D3A99E5E8759}" type="datetime1">
              <a:rPr lang="en-US"/>
              <a:pPr>
                <a:defRPr/>
              </a:pPr>
              <a:t>2/23/2017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49650" y="1516415"/>
            <a:ext cx="3390902" cy="1090613"/>
            <a:chOff x="2246" y="403"/>
            <a:chExt cx="2136" cy="687"/>
          </a:xfrm>
        </p:grpSpPr>
        <p:sp>
          <p:nvSpPr>
            <p:cNvPr id="155653" name="Rectangle 5"/>
            <p:cNvSpPr>
              <a:spLocks noChangeArrowheads="1"/>
            </p:cNvSpPr>
            <p:nvPr/>
          </p:nvSpPr>
          <p:spPr bwMode="auto">
            <a:xfrm>
              <a:off x="2246" y="566"/>
              <a:ext cx="213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Honors English</a:t>
              </a: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ATMS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Honors English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  <p:sp>
          <p:nvSpPr>
            <p:cNvPr id="155654" name="Rectangle 6"/>
            <p:cNvSpPr>
              <a:spLocks noChangeArrowheads="1"/>
            </p:cNvSpPr>
            <p:nvPr/>
          </p:nvSpPr>
          <p:spPr bwMode="auto">
            <a:xfrm>
              <a:off x="2246" y="40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1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31913" y="2492375"/>
            <a:ext cx="2217737" cy="1460500"/>
            <a:chOff x="374" y="883"/>
            <a:chExt cx="1397" cy="920"/>
          </a:xfrm>
        </p:grpSpPr>
        <p:sp>
          <p:nvSpPr>
            <p:cNvPr id="155656" name="Rectangle 8"/>
            <p:cNvSpPr>
              <a:spLocks noChangeArrowheads="1"/>
            </p:cNvSpPr>
            <p:nvPr/>
          </p:nvSpPr>
          <p:spPr bwMode="auto">
            <a:xfrm>
              <a:off x="374" y="1046"/>
              <a:ext cx="1397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Spanish-I or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II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French-I or II 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German-I</a:t>
              </a:r>
            </a:p>
          </p:txBody>
        </p:sp>
        <p:sp>
          <p:nvSpPr>
            <p:cNvPr id="155657" name="Rectangle 9"/>
            <p:cNvSpPr>
              <a:spLocks noChangeArrowheads="1"/>
            </p:cNvSpPr>
            <p:nvPr/>
          </p:nvSpPr>
          <p:spPr bwMode="auto">
            <a:xfrm>
              <a:off x="374" y="883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2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001164" y="5807687"/>
            <a:ext cx="1435100" cy="715963"/>
            <a:chOff x="2246" y="3331"/>
            <a:chExt cx="904" cy="451"/>
          </a:xfrm>
        </p:grpSpPr>
        <p:sp>
          <p:nvSpPr>
            <p:cNvPr id="155668" name="Rectangle 20"/>
            <p:cNvSpPr>
              <a:spLocks noChangeArrowheads="1"/>
            </p:cNvSpPr>
            <p:nvPr/>
          </p:nvSpPr>
          <p:spPr bwMode="auto">
            <a:xfrm>
              <a:off x="2246" y="3494"/>
              <a:ext cx="8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Elective</a:t>
              </a:r>
            </a:p>
          </p:txBody>
        </p:sp>
        <p:sp>
          <p:nvSpPr>
            <p:cNvPr id="155669" name="Rectangle 21"/>
            <p:cNvSpPr>
              <a:spLocks noChangeArrowheads="1"/>
            </p:cNvSpPr>
            <p:nvPr/>
          </p:nvSpPr>
          <p:spPr bwMode="auto">
            <a:xfrm>
              <a:off x="2246" y="3331"/>
              <a:ext cx="9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</a:t>
              </a:r>
              <a:r>
                <a:rPr lang="da-DK" sz="2000" b="1" dirty="0" smtClean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6*</a:t>
              </a:r>
              <a:endParaRPr lang="da-DK" sz="2000" b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2205038"/>
            <a:ext cx="133191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It is imperative that the study of a world language be started before sophomore year</a:t>
            </a:r>
          </a:p>
        </p:txBody>
      </p:sp>
      <p:sp>
        <p:nvSpPr>
          <p:cNvPr id="25" name="Left Brace 24"/>
          <p:cNvSpPr/>
          <p:nvPr/>
        </p:nvSpPr>
        <p:spPr>
          <a:xfrm>
            <a:off x="1116013" y="2492375"/>
            <a:ext cx="287337" cy="1512888"/>
          </a:xfrm>
          <a:prstGeom prst="leftBrace">
            <a:avLst/>
          </a:prstGeom>
          <a:noFill/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30" y="2711343"/>
            <a:ext cx="3096344" cy="3096344"/>
          </a:xfrm>
          <a:prstGeom prst="rect">
            <a:avLst/>
          </a:prstGeom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54087" y="4550864"/>
            <a:ext cx="3014665" cy="1109663"/>
            <a:chOff x="789" y="2886"/>
            <a:chExt cx="1899" cy="699"/>
          </a:xfrm>
        </p:grpSpPr>
        <p:sp>
          <p:nvSpPr>
            <p:cNvPr id="155665" name="Rectangle 17"/>
            <p:cNvSpPr>
              <a:spLocks noChangeArrowheads="1"/>
            </p:cNvSpPr>
            <p:nvPr/>
          </p:nvSpPr>
          <p:spPr bwMode="auto">
            <a:xfrm>
              <a:off x="789" y="3061"/>
              <a:ext cx="1899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Honors Biology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ATMS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 Biology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  <p:sp>
          <p:nvSpPr>
            <p:cNvPr id="155666" name="Rectangle 18"/>
            <p:cNvSpPr>
              <a:spLocks noChangeArrowheads="1"/>
            </p:cNvSpPr>
            <p:nvPr/>
          </p:nvSpPr>
          <p:spPr bwMode="auto">
            <a:xfrm>
              <a:off x="789" y="2886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4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68147" y="4533900"/>
            <a:ext cx="3046415" cy="1828800"/>
            <a:chOff x="3852" y="2659"/>
            <a:chExt cx="1919" cy="1152"/>
          </a:xfrm>
        </p:grpSpPr>
        <p:sp>
          <p:nvSpPr>
            <p:cNvPr id="155662" name="Rectangle 14"/>
            <p:cNvSpPr>
              <a:spLocks noChangeArrowheads="1"/>
            </p:cNvSpPr>
            <p:nvPr/>
          </p:nvSpPr>
          <p:spPr bwMode="auto">
            <a:xfrm>
              <a:off x="3852" y="2822"/>
              <a:ext cx="1919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Algebra </a:t>
              </a: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I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 AlgII Trig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 ATMS AlgIITrig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Geometry</a:t>
              </a:r>
            </a:p>
          </p:txBody>
        </p:sp>
        <p:sp>
          <p:nvSpPr>
            <p:cNvPr id="155663" name="Rectangle 15"/>
            <p:cNvSpPr>
              <a:spLocks noChangeArrowheads="1"/>
            </p:cNvSpPr>
            <p:nvPr/>
          </p:nvSpPr>
          <p:spPr bwMode="auto">
            <a:xfrm>
              <a:off x="4070" y="2659"/>
              <a:ext cx="8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5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976142" y="2791740"/>
            <a:ext cx="2879727" cy="1460501"/>
            <a:chOff x="4070" y="883"/>
            <a:chExt cx="1814" cy="920"/>
          </a:xfrm>
        </p:grpSpPr>
        <p:sp>
          <p:nvSpPr>
            <p:cNvPr id="155659" name="Rectangle 11"/>
            <p:cNvSpPr>
              <a:spLocks noChangeArrowheads="1"/>
            </p:cNvSpPr>
            <p:nvPr/>
          </p:nvSpPr>
          <p:spPr bwMode="auto">
            <a:xfrm>
              <a:off x="4070" y="1046"/>
              <a:ext cx="1814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World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History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Hon World History</a:t>
              </a:r>
            </a:p>
            <a:p>
              <a:pPr>
                <a:defRPr/>
              </a:pP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AP </a:t>
              </a:r>
              <a:r>
                <a:rPr lang="da-DK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World </a:t>
              </a:r>
              <a:r>
                <a:rPr lang="da-DK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History</a:t>
              </a:r>
              <a:endParaRPr lang="da-DK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  <p:sp>
          <p:nvSpPr>
            <p:cNvPr id="155660" name="Rectangle 12"/>
            <p:cNvSpPr>
              <a:spLocks noChangeArrowheads="1"/>
            </p:cNvSpPr>
            <p:nvPr/>
          </p:nvSpPr>
          <p:spPr bwMode="auto">
            <a:xfrm>
              <a:off x="4070" y="883"/>
              <a:ext cx="11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defRPr/>
              </a:pPr>
              <a:r>
                <a:rPr lang="da-DK" sz="2000" b="1" dirty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GROUP </a:t>
              </a:r>
              <a:r>
                <a:rPr lang="da-DK" sz="2000" b="1" dirty="0" smtClean="0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lbertus Extra Bold" pitchFamily="34" charset="0"/>
                  <a:cs typeface="+mn-cs"/>
                </a:rPr>
                <a:t>3*</a:t>
              </a:r>
              <a:endParaRPr lang="da-DK" sz="2000" b="1" dirty="0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bertus Extra Bold" pitchFamily="34" charset="0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718" y="712961"/>
            <a:ext cx="23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Note: All freshman must be in PE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1964</TotalTime>
  <Words>1334</Words>
  <Application>Microsoft Office PowerPoint</Application>
  <PresentationFormat>On-screen Show (4:3)</PresentationFormat>
  <Paragraphs>311</Paragraphs>
  <Slides>25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Capistrano Valley High School</vt:lpstr>
      <vt:lpstr>PowerPoint Presentation</vt:lpstr>
      <vt:lpstr>Why the Diploma?</vt:lpstr>
      <vt:lpstr>IB Programme History at CVHS</vt:lpstr>
      <vt:lpstr>IB Programme at CVHS</vt:lpstr>
      <vt:lpstr>2016 Diploma Graduates</vt:lpstr>
      <vt:lpstr>The Diploma</vt:lpstr>
      <vt:lpstr>Diploma Requirements</vt:lpstr>
      <vt:lpstr>Freshman Courses</vt:lpstr>
      <vt:lpstr>Sophomore Year</vt:lpstr>
      <vt:lpstr>Junior / Senior Years</vt:lpstr>
      <vt:lpstr>Junior/Senior Years Student Choice-Humanities</vt:lpstr>
      <vt:lpstr>Junior/Senior Years Student Choice-Math/Science</vt:lpstr>
      <vt:lpstr>Theory of Knowledge ”What are the different ways of knowing?”</vt:lpstr>
      <vt:lpstr>PowerPoint Presentation</vt:lpstr>
      <vt:lpstr>Extended Essay</vt:lpstr>
      <vt:lpstr>CAS (Creativity Action &amp; Service)</vt:lpstr>
      <vt:lpstr>Subject Assessment</vt:lpstr>
      <vt:lpstr>Passing the Diploma</vt:lpstr>
      <vt:lpstr>Recognition and Results</vt:lpstr>
      <vt:lpstr>IB Diploma – College Acceptance Rates</vt:lpstr>
      <vt:lpstr>IB Diploma – College Acceptance Rates</vt:lpstr>
      <vt:lpstr>IB Diploma: a strong predictor for University Success</vt:lpstr>
      <vt:lpstr>Traits of Successful IB Students</vt:lpstr>
      <vt:lpstr>Benefits of IB</vt:lpstr>
    </vt:vector>
  </TitlesOfParts>
  <Company>CVHS/CUSD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Outline</dc:title>
  <dc:creator>Bill Redding</dc:creator>
  <cp:lastModifiedBy>CUSD</cp:lastModifiedBy>
  <cp:revision>143</cp:revision>
  <cp:lastPrinted>2016-02-25T23:52:24Z</cp:lastPrinted>
  <dcterms:created xsi:type="dcterms:W3CDTF">2000-12-31T08:55:44Z</dcterms:created>
  <dcterms:modified xsi:type="dcterms:W3CDTF">2017-02-24T04:05:59Z</dcterms:modified>
</cp:coreProperties>
</file>